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81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134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hape 16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932664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 Juan López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“Escribir una cita aquí”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650239" y="130950"/>
            <a:ext cx="11704322" cy="2144892"/>
          </a:xfrm>
          <a:prstGeom prst="rect">
            <a:avLst/>
          </a:prstGeom>
        </p:spPr>
        <p:txBody>
          <a:bodyPr lIns="65021" tIns="65021" rIns="65021" bIns="65021"/>
          <a:lstStyle>
            <a:lvl1pPr defTabSz="65024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</p:spPr>
        <p:txBody>
          <a:bodyPr lIns="65021" tIns="65021" rIns="65021" bIns="65021" anchor="t"/>
          <a:lstStyle>
            <a:lvl1pPr marL="471487" indent="-471487" defTabSz="650240">
              <a:spcBef>
                <a:spcPts val="9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650240">
              <a:spcBef>
                <a:spcPts val="9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indent="-419100" defTabSz="650240">
              <a:spcBef>
                <a:spcPts val="9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650240">
              <a:spcBef>
                <a:spcPts val="9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650240">
              <a:spcBef>
                <a:spcPts val="9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xfrm>
            <a:off x="9320107" y="9114114"/>
            <a:ext cx="3034454" cy="371344"/>
          </a:xfrm>
          <a:prstGeom prst="rect">
            <a:avLst/>
          </a:prstGeom>
        </p:spPr>
        <p:txBody>
          <a:bodyPr wrap="square" lIns="65021" tIns="65021" rIns="65021" bIns="65021" anchor="ctr"/>
          <a:lstStyle>
            <a:lvl1pPr algn="r" defTabSz="65024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650239" y="130952"/>
            <a:ext cx="11704322" cy="2144888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45" name="Shape 145"/>
          <p:cNvSpPr>
            <a:spLocks noGrp="1"/>
          </p:cNvSpPr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65024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indent="-419100" defTabSz="65024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650240">
              <a:spcBef>
                <a:spcPts val="10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6" name="Shape 146"/>
          <p:cNvSpPr>
            <a:spLocks noGrp="1"/>
          </p:cNvSpPr>
          <p:nvPr>
            <p:ph type="sldNum" sz="quarter" idx="2"/>
          </p:nvPr>
        </p:nvSpPr>
        <p:spPr>
          <a:xfrm>
            <a:off x="9320107" y="9114112"/>
            <a:ext cx="3034454" cy="371349"/>
          </a:xfrm>
          <a:prstGeom prst="rect">
            <a:avLst/>
          </a:prstGeom>
        </p:spPr>
        <p:txBody>
          <a:bodyPr wrap="square" lIns="65023" tIns="65023" rIns="65023" bIns="65023" anchor="ctr"/>
          <a:lstStyle>
            <a:lvl1pPr algn="r" defTabSz="65024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xfrm>
            <a:off x="650239" y="130950"/>
            <a:ext cx="11704322" cy="2144892"/>
          </a:xfrm>
          <a:prstGeom prst="rect">
            <a:avLst/>
          </a:prstGeom>
        </p:spPr>
        <p:txBody>
          <a:bodyPr lIns="65021" tIns="65021" rIns="65021" bIns="65021"/>
          <a:lstStyle>
            <a:lvl1pPr defTabSz="45720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54" name="Shape 154"/>
          <p:cNvSpPr>
            <a:spLocks noGrp="1"/>
          </p:cNvSpPr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</p:spPr>
        <p:txBody>
          <a:bodyPr lIns="65021" tIns="65021" rIns="65021" bIns="65021" anchor="t"/>
          <a:lstStyle>
            <a:lvl1pPr marL="471487" indent="-471487" defTabSz="457200">
              <a:spcBef>
                <a:spcPts val="7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457200">
              <a:spcBef>
                <a:spcPts val="7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indent="-419100" defTabSz="457200">
              <a:spcBef>
                <a:spcPts val="7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457200">
              <a:spcBef>
                <a:spcPts val="7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457200">
              <a:spcBef>
                <a:spcPts val="7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55" name="Shape 155"/>
          <p:cNvSpPr>
            <a:spLocks noGrp="1"/>
          </p:cNvSpPr>
          <p:nvPr>
            <p:ph type="sldNum" sz="quarter" idx="2"/>
          </p:nvPr>
        </p:nvSpPr>
        <p:spPr>
          <a:xfrm>
            <a:off x="9320107" y="9114114"/>
            <a:ext cx="3034454" cy="371344"/>
          </a:xfrm>
          <a:prstGeom prst="rect">
            <a:avLst/>
          </a:prstGeom>
        </p:spPr>
        <p:txBody>
          <a:bodyPr wrap="square" lIns="65021" tIns="65021" rIns="65021" bIns="65021" anchor="ctr"/>
          <a:lstStyle>
            <a:lvl1pPr algn="r" defTabSz="45720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4" r:id="rId14"/>
    <p:sldLayoutId id="2147483665" r:id="rId15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Captura de pantalla 2015-09-26 a las 12.17.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94948" y="202755"/>
            <a:ext cx="17197988" cy="93480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Captura de pantalla 2015-11-02 a las 18.47.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3459" y="-222924"/>
            <a:ext cx="13004801" cy="9024202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hape 261"/>
          <p:cNvSpPr/>
          <p:nvPr/>
        </p:nvSpPr>
        <p:spPr>
          <a:xfrm>
            <a:off x="4802268" y="3307208"/>
            <a:ext cx="1241264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50 a 75%</a:t>
            </a:r>
          </a:p>
        </p:txBody>
      </p:sp>
      <p:sp>
        <p:nvSpPr>
          <p:cNvPr id="262" name="Shape 262"/>
          <p:cNvSpPr/>
          <p:nvPr/>
        </p:nvSpPr>
        <p:spPr>
          <a:xfrm>
            <a:off x="2353899" y="3307208"/>
            <a:ext cx="952036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+ 75 %</a:t>
            </a:r>
          </a:p>
        </p:txBody>
      </p:sp>
      <p:sp>
        <p:nvSpPr>
          <p:cNvPr id="263" name="Shape 263"/>
          <p:cNvSpPr/>
          <p:nvPr/>
        </p:nvSpPr>
        <p:spPr>
          <a:xfrm>
            <a:off x="10246593" y="3281808"/>
            <a:ext cx="99521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- 25 %</a:t>
            </a:r>
          </a:p>
        </p:txBody>
      </p:sp>
      <p:sp>
        <p:nvSpPr>
          <p:cNvPr id="264" name="Shape 264"/>
          <p:cNvSpPr/>
          <p:nvPr/>
        </p:nvSpPr>
        <p:spPr>
          <a:xfrm>
            <a:off x="7442562" y="3307208"/>
            <a:ext cx="1241265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25 a 50%</a:t>
            </a:r>
          </a:p>
        </p:txBody>
      </p:sp>
      <p:sp>
        <p:nvSpPr>
          <p:cNvPr id="265" name="Shape 265"/>
          <p:cNvSpPr/>
          <p:nvPr/>
        </p:nvSpPr>
        <p:spPr>
          <a:xfrm>
            <a:off x="4492997" y="1657350"/>
            <a:ext cx="401880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17 Ayuntamientos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/>
          </p:cNvSpPr>
          <p:nvPr>
            <p:ph type="title"/>
          </p:nvPr>
        </p:nvSpPr>
        <p:spPr>
          <a:xfrm>
            <a:off x="650239" y="390596"/>
            <a:ext cx="11704322" cy="162560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8" name="image5.png" descr="Captura de pantalla 2015-02-15 a las 16.14.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1632" y="619135"/>
            <a:ext cx="12874384" cy="8046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/>
          </p:cNvSpPr>
          <p:nvPr>
            <p:ph type="title" idx="4294967295"/>
          </p:nvPr>
        </p:nvSpPr>
        <p:spPr>
          <a:xfrm>
            <a:off x="650239" y="390595"/>
            <a:ext cx="11704322" cy="1625601"/>
          </a:xfrm>
          <a:prstGeom prst="rect">
            <a:avLst/>
          </a:prstGeom>
        </p:spPr>
        <p:txBody>
          <a:bodyPr lIns="65021" tIns="65021" rIns="65021" bIns="65021"/>
          <a:lstStyle/>
          <a:p>
            <a:pPr defTabSz="1300480">
              <a:defRPr sz="6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71" name="Open_government_schema.jpeg" descr="Open_government_schem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2501" y="177799"/>
            <a:ext cx="11701057" cy="89933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95FEE16F-764F-4EA4-A7EB-0D10C8A7E13D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FF0ECF74-522A-4687-A87A-825E5B67A72C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CORE OGOV</a:t>
            </a:r>
          </a:p>
        </p:txBody>
      </p:sp>
      <p:sp>
        <p:nvSpPr>
          <p:cNvPr id="278" name="Shape 278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9" name="El Core del o-Gov  Govermentia Soluntia 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0222" y="374047"/>
            <a:ext cx="13745244" cy="90055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/>
          </p:cNvSpPr>
          <p:nvPr>
            <p:ph type="title"/>
          </p:nvPr>
        </p:nvSpPr>
        <p:spPr>
          <a:xfrm>
            <a:off x="650239" y="390596"/>
            <a:ext cx="11704322" cy="162560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2" name="image6.png" descr="Captura de pantalla 2015-02-15 a las 16.14.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474" y="865606"/>
            <a:ext cx="12835854" cy="8022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5" name="Shape 285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6" name="Captura de pantalla 2015-08-17 a las 9.52.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7952" y="607913"/>
            <a:ext cx="10615176" cy="93371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/>
          </p:cNvSpPr>
          <p:nvPr>
            <p:ph type="sldNum" sz="quarter" idx="4294967295"/>
          </p:nvPr>
        </p:nvSpPr>
        <p:spPr>
          <a:xfrm>
            <a:off x="9320107" y="9114115"/>
            <a:ext cx="3034454" cy="37134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5021" tIns="65021" rIns="65021" bIns="65021" anchor="ctr"/>
          <a:lstStyle>
            <a:lvl1pPr algn="r" defTabSz="130048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289" name="Captura de pantalla 2015-07-10 a las 11.19.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2900" y="1106232"/>
            <a:ext cx="11088187" cy="7781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/>
          </p:cNvSpPr>
          <p:nvPr>
            <p:ph type="title" idx="4294967295"/>
          </p:nvPr>
        </p:nvSpPr>
        <p:spPr>
          <a:xfrm>
            <a:off x="650239" y="390595"/>
            <a:ext cx="11704322" cy="1625601"/>
          </a:xfrm>
          <a:prstGeom prst="rect">
            <a:avLst/>
          </a:prstGeom>
        </p:spPr>
        <p:txBody>
          <a:bodyPr lIns="65021" tIns="65021" rIns="65021" bIns="65021"/>
          <a:lstStyle/>
          <a:p>
            <a:pPr defTabSz="1300480">
              <a:defRPr sz="6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92" name="Captura de pantalla 2015-07-10 a las 11.19.3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477741"/>
            <a:ext cx="13004801" cy="91163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Captura de pantalla 2015-09-26 a las 12.22.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83594" y="-66581"/>
            <a:ext cx="15639243" cy="101613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Captura de pantalla 2015-09-26 a las 12.16.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277" y="10171"/>
            <a:ext cx="12682246" cy="104212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775AC807-0328-4A72-9C29-F9AA5330E897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C0F3C942-5DBC-476C-B9FE-6557F66E4381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Trampantojo de Crista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111" y="421382"/>
            <a:ext cx="11723731" cy="7803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TRAMPANTOJO HUEVO FRIT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1241" y="601298"/>
            <a:ext cx="10791345" cy="106958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EL PARADIGMA DEL GOBIERNO ABIERT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0562" y="29197"/>
            <a:ext cx="6843676" cy="96952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byung-chul-ha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3999" y="934668"/>
            <a:ext cx="11816802" cy="7884264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Shape 307"/>
          <p:cNvSpPr/>
          <p:nvPr/>
        </p:nvSpPr>
        <p:spPr>
          <a:xfrm>
            <a:off x="1714810" y="1847850"/>
            <a:ext cx="425388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028F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¨Byung Chul Hang¨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Captura de pantalla 2015-09-26 a las 12.39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110" y="654258"/>
            <a:ext cx="13004801" cy="73427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Captura de pantalla 2015-09-26 a las 12.36.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0976" y="403630"/>
            <a:ext cx="19163560" cy="89463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xfrm>
            <a:off x="650239" y="390596"/>
            <a:ext cx="11704322" cy="162560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4" name="image2.png" descr="Captura de pantalla 2015-02-15 a las 16.11.45.png"/>
          <p:cNvPicPr>
            <a:picLocks noChangeAspect="1"/>
          </p:cNvPicPr>
          <p:nvPr/>
        </p:nvPicPr>
        <p:blipFill>
          <a:blip r:embed="rId2">
            <a:extLst/>
          </a:blip>
          <a:srcRect t="6003" b="6002"/>
          <a:stretch>
            <a:fillRect/>
          </a:stretch>
        </p:blipFill>
        <p:spPr>
          <a:xfrm>
            <a:off x="-1340843" y="552516"/>
            <a:ext cx="16828938" cy="92552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F24CBA9E-FB1C-41A0-83D3-133D75DF4440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800" y="0"/>
            <a:ext cx="7315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92F70D9C-9C83-463B-888E-E5E9D537E0AA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800" y="0"/>
            <a:ext cx="7315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E6378EE0-FA01-4DBC-9E4E-BC00F21D242A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4800" y="0"/>
            <a:ext cx="7315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/>
          </p:cNvSpPr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/>
          <a:lstStyle/>
          <a:p>
            <a:pPr defTabSz="260096">
              <a:defRPr sz="4320" b="1">
                <a:latin typeface="Helvetica"/>
                <a:ea typeface="Helvetica"/>
                <a:cs typeface="Helvetica"/>
                <a:sym typeface="Helvetica"/>
              </a:defRPr>
            </a:pPr>
            <a:r>
              <a:t>Ayuntamientos + 15 mil Hb </a:t>
            </a:r>
          </a:p>
          <a:p>
            <a:pPr defTabSz="260096">
              <a:defRPr sz="4320" b="1">
                <a:latin typeface="Helvetica"/>
                <a:ea typeface="Helvetica"/>
                <a:cs typeface="Helvetica"/>
                <a:sym typeface="Helvetica"/>
              </a:defRPr>
            </a:pPr>
            <a:r>
              <a:t>Andalucia</a:t>
            </a:r>
          </a:p>
        </p:txBody>
      </p:sp>
      <p:sp>
        <p:nvSpPr>
          <p:cNvPr id="253" name="Shape 253"/>
          <p:cNvSpPr>
            <a:spLocks noGrp="1"/>
          </p:cNvSpPr>
          <p:nvPr>
            <p:ph type="body" idx="1"/>
          </p:nvPr>
        </p:nvSpPr>
        <p:spPr>
          <a:xfrm>
            <a:off x="650239" y="2275840"/>
            <a:ext cx="11704322" cy="643692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4" name="Captura de pantalla 2015-02-16 a las 10.17.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3205" y="1874758"/>
            <a:ext cx="13250989" cy="8087546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Shape 255"/>
          <p:cNvSpPr/>
          <p:nvPr/>
        </p:nvSpPr>
        <p:spPr>
          <a:xfrm>
            <a:off x="4872825" y="7162800"/>
            <a:ext cx="1087450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197555" indent="-197555">
              <a:buSzPct val="75000"/>
              <a:buChar char="+"/>
              <a:defRPr sz="1600" b="1">
                <a:latin typeface="Helvetica"/>
                <a:ea typeface="Helvetica"/>
                <a:cs typeface="Helvetica"/>
                <a:sym typeface="Helvetica"/>
              </a:defRPr>
            </a:pPr>
            <a:r>
              <a:t>50 %</a:t>
            </a:r>
          </a:p>
          <a:p>
            <a:pPr marL="197555" indent="-197555">
              <a:buSzPct val="75000"/>
              <a:buChar char="+"/>
              <a:defRPr sz="1600" b="1">
                <a:latin typeface="Helvetica"/>
                <a:ea typeface="Helvetica"/>
                <a:cs typeface="Helvetica"/>
                <a:sym typeface="Helvetica"/>
              </a:defRPr>
            </a:pPr>
            <a:r>
              <a:t>4 Aytos</a:t>
            </a:r>
          </a:p>
          <a:p>
            <a:pPr marL="197555" indent="-197555">
              <a:buSzPct val="75000"/>
              <a:buChar char="+"/>
              <a:defRPr sz="1600" b="1">
                <a:latin typeface="Helvetica"/>
                <a:ea typeface="Helvetica"/>
                <a:cs typeface="Helvetica"/>
                <a:sym typeface="Helvetica"/>
              </a:defRPr>
            </a:pPr>
            <a:r>
              <a:t>3,7 %</a:t>
            </a:r>
          </a:p>
        </p:txBody>
      </p:sp>
      <p:sp>
        <p:nvSpPr>
          <p:cNvPr id="256" name="Shape 256"/>
          <p:cNvSpPr/>
          <p:nvPr/>
        </p:nvSpPr>
        <p:spPr>
          <a:xfrm>
            <a:off x="7915467" y="3752601"/>
            <a:ext cx="1200460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197555" indent="-197555">
              <a:buSzPct val="75000"/>
              <a:buChar char="-"/>
              <a:defRPr sz="1600" b="1">
                <a:latin typeface="Helvetica"/>
                <a:ea typeface="Helvetica"/>
                <a:cs typeface="Helvetica"/>
                <a:sym typeface="Helvetica"/>
              </a:defRPr>
            </a:pPr>
            <a:r>
              <a:t>10 %</a:t>
            </a:r>
          </a:p>
          <a:p>
            <a:pPr marL="197555" indent="-197555">
              <a:buSzPct val="75000"/>
              <a:buChar char="-"/>
              <a:defRPr sz="1600" b="1">
                <a:latin typeface="Helvetica"/>
                <a:ea typeface="Helvetica"/>
                <a:cs typeface="Helvetica"/>
                <a:sym typeface="Helvetica"/>
              </a:defRPr>
            </a:pPr>
            <a:r>
              <a:t>83 Aytos</a:t>
            </a:r>
          </a:p>
          <a:p>
            <a:pPr marL="197555" indent="-197555">
              <a:buSzPct val="75000"/>
              <a:buChar char="-"/>
              <a:defRPr sz="1600" b="1">
                <a:latin typeface="Helvetica"/>
                <a:ea typeface="Helvetica"/>
                <a:cs typeface="Helvetica"/>
                <a:sym typeface="Helvetica"/>
              </a:defRPr>
            </a:pPr>
            <a:r>
              <a:t>76 %</a:t>
            </a:r>
          </a:p>
        </p:txBody>
      </p:sp>
      <p:sp>
        <p:nvSpPr>
          <p:cNvPr id="257" name="Shape 257"/>
          <p:cNvSpPr/>
          <p:nvPr/>
        </p:nvSpPr>
        <p:spPr>
          <a:xfrm>
            <a:off x="6973669" y="7137400"/>
            <a:ext cx="1114736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 b="1">
                <a:latin typeface="Helvetica"/>
                <a:ea typeface="Helvetica"/>
                <a:cs typeface="Helvetica"/>
                <a:sym typeface="Helvetica"/>
              </a:defRPr>
            </a:pPr>
            <a:r>
              <a:t>De 10 a 25%</a:t>
            </a:r>
          </a:p>
          <a:p>
            <a:pPr>
              <a:defRPr sz="1300" b="1">
                <a:latin typeface="Helvetica"/>
                <a:ea typeface="Helvetica"/>
                <a:cs typeface="Helvetica"/>
                <a:sym typeface="Helvetica"/>
              </a:defRPr>
            </a:pPr>
            <a:r>
              <a:t>9 Aytos</a:t>
            </a:r>
          </a:p>
          <a:p>
            <a:pPr>
              <a:defRPr sz="1300" b="1">
                <a:latin typeface="Helvetica"/>
                <a:ea typeface="Helvetica"/>
                <a:cs typeface="Helvetica"/>
                <a:sym typeface="Helvetica"/>
              </a:defRPr>
            </a:pPr>
            <a:r>
              <a:t>12 %</a:t>
            </a:r>
          </a:p>
          <a:p>
            <a:pPr>
              <a:defRPr sz="13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8" name="Shape 258"/>
          <p:cNvSpPr/>
          <p:nvPr/>
        </p:nvSpPr>
        <p:spPr>
          <a:xfrm>
            <a:off x="5922097" y="7226299"/>
            <a:ext cx="116060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 b="1">
                <a:latin typeface="Helvetica"/>
                <a:ea typeface="Helvetica"/>
                <a:cs typeface="Helvetica"/>
                <a:sym typeface="Helvetica"/>
              </a:defRPr>
            </a:pPr>
            <a:r>
              <a:t>De 25 a 50 %</a:t>
            </a:r>
          </a:p>
          <a:p>
            <a:pPr>
              <a:defRPr sz="1300" b="1">
                <a:latin typeface="Helvetica"/>
                <a:ea typeface="Helvetica"/>
                <a:cs typeface="Helvetica"/>
                <a:sym typeface="Helvetica"/>
              </a:defRPr>
            </a:pPr>
            <a:r>
              <a:t>7Aytos</a:t>
            </a:r>
          </a:p>
          <a:p>
            <a:pPr>
              <a:defRPr sz="1300" b="1">
                <a:latin typeface="Helvetica"/>
                <a:ea typeface="Helvetica"/>
                <a:cs typeface="Helvetica"/>
                <a:sym typeface="Helvetica"/>
              </a:defRPr>
            </a:pPr>
            <a:r>
              <a:t>7,4 %</a:t>
            </a:r>
          </a:p>
        </p:txBody>
      </p:sp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</Words>
  <Application>Microsoft Office PowerPoint</Application>
  <PresentationFormat>Personalizado</PresentationFormat>
  <Paragraphs>22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2" baseType="lpstr">
      <vt:lpstr>Arial</vt:lpstr>
      <vt:lpstr>Calibri</vt:lpstr>
      <vt:lpstr>Helvetica</vt:lpstr>
      <vt:lpstr>Helvetica Light</vt:lpstr>
      <vt:lpstr>Helvetica Neue</vt:lpstr>
      <vt:lpstr>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Ayuntamientos + 15 mil Hb  Andalucia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CORE OGOV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Esther Aranda</dc:creator>
  <cp:lastModifiedBy>Esther Aranda</cp:lastModifiedBy>
  <cp:revision>1</cp:revision>
  <dcterms:modified xsi:type="dcterms:W3CDTF">2015-11-12T08:59:54Z</dcterms:modified>
</cp:coreProperties>
</file>