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83" r:id="rId4"/>
    <p:sldId id="284" r:id="rId5"/>
    <p:sldId id="285" r:id="rId6"/>
    <p:sldId id="286" r:id="rId7"/>
    <p:sldId id="294" r:id="rId8"/>
    <p:sldId id="287" r:id="rId9"/>
    <p:sldId id="288" r:id="rId10"/>
    <p:sldId id="293" r:id="rId11"/>
    <p:sldId id="295" r:id="rId12"/>
    <p:sldId id="297" r:id="rId13"/>
    <p:sldId id="298" r:id="rId14"/>
    <p:sldId id="290" r:id="rId15"/>
    <p:sldId id="299" r:id="rId16"/>
    <p:sldId id="291" r:id="rId17"/>
    <p:sldId id="292" r:id="rId18"/>
    <p:sldId id="274" r:id="rId19"/>
  </p:sldIdLst>
  <p:sldSz cx="9144000" cy="6858000" type="screen4x3"/>
  <p:notesSz cx="7104063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24A12-3B34-414D-BB99-11BFA5ECCB9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90B611-D896-4FD5-8CD1-247456D251F9}">
      <dgm:prSet phldrT="[Texto]" custT="1"/>
      <dgm:spPr/>
      <dgm:t>
        <a:bodyPr/>
        <a:lstStyle/>
        <a:p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Dominios políticos locales</a:t>
          </a:r>
        </a:p>
        <a:p>
          <a:pPr rtl="0"/>
          <a:r>
            <a: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Coaliciones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‘</a:t>
          </a:r>
          <a:r>
            <a: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sectoriales</a:t>
          </a:r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’ </a:t>
          </a:r>
        </a:p>
        <a:p>
          <a:pPr rtl="0"/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(desarrollo vs. redistributivas)</a:t>
          </a:r>
          <a:endParaRPr lang="en-GB" sz="1600" dirty="0"/>
        </a:p>
      </dgm:t>
    </dgm:pt>
    <dgm:pt modelId="{180DBDD0-A72A-4FF3-9AD1-76A5161B8098}" type="parTrans" cxnId="{A1EA1A8F-DC5D-492B-BE3A-7E599B0613AB}">
      <dgm:prSet/>
      <dgm:spPr/>
      <dgm:t>
        <a:bodyPr/>
        <a:lstStyle/>
        <a:p>
          <a:endParaRPr lang="en-GB"/>
        </a:p>
      </dgm:t>
    </dgm:pt>
    <dgm:pt modelId="{DFB8C465-06A4-4D87-AC9F-9539C4C32F46}" type="sibTrans" cxnId="{A1EA1A8F-DC5D-492B-BE3A-7E599B0613AB}">
      <dgm:prSet/>
      <dgm:spPr/>
      <dgm:t>
        <a:bodyPr/>
        <a:lstStyle/>
        <a:p>
          <a:endParaRPr lang="en-GB"/>
        </a:p>
      </dgm:t>
    </dgm:pt>
    <dgm:pt modelId="{56FAEA84-6FE2-44CF-BBEF-E2D98CAE1E4B}">
      <dgm:prSet phldrT="[Texto]" custT="1"/>
      <dgm:spPr/>
      <dgm:t>
        <a:bodyPr/>
        <a:lstStyle/>
        <a:p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Ecologías asociativas</a:t>
          </a:r>
        </a:p>
        <a:p>
          <a:pPr rtl="0"/>
          <a:r>
            <a: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Coaliciones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‘</a:t>
          </a:r>
          <a:r>
            <a: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funcionales’</a:t>
          </a:r>
        </a:p>
        <a:p>
          <a:pPr rtl="0"/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(provisión vs. producción</a:t>
          </a:r>
          <a:r>
            <a:rPr kumimoji="0" lang="es-E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)</a:t>
          </a:r>
          <a:endParaRPr lang="en-GB" sz="1900" dirty="0"/>
        </a:p>
      </dgm:t>
    </dgm:pt>
    <dgm:pt modelId="{76E03369-190A-4D6F-9482-201E75C30C14}" type="parTrans" cxnId="{61B520E3-15DA-4E56-81E9-A9FE561021B0}">
      <dgm:prSet/>
      <dgm:spPr/>
      <dgm:t>
        <a:bodyPr/>
        <a:lstStyle/>
        <a:p>
          <a:endParaRPr lang="en-GB"/>
        </a:p>
      </dgm:t>
    </dgm:pt>
    <dgm:pt modelId="{25037F98-D62F-41F1-8B96-4109F040F1C7}" type="sibTrans" cxnId="{61B520E3-15DA-4E56-81E9-A9FE561021B0}">
      <dgm:prSet/>
      <dgm:spPr/>
      <dgm:t>
        <a:bodyPr/>
        <a:lstStyle/>
        <a:p>
          <a:endParaRPr lang="en-GB"/>
        </a:p>
      </dgm:t>
    </dgm:pt>
    <dgm:pt modelId="{5A656906-FAE3-4A6A-8442-18D4D5C84177}">
      <dgm:prSet phldrT="[Texto]" custT="1"/>
      <dgm:spPr/>
      <dgm:t>
        <a:bodyPr/>
        <a:lstStyle/>
        <a:p>
          <a:r>
            <a: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Sistemas gobierno local</a:t>
          </a:r>
        </a:p>
        <a:p>
          <a:pPr rtl="0"/>
          <a:r>
            <a: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Coaliciones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r>
            <a: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‘sistémicas’</a:t>
          </a:r>
        </a:p>
        <a:p>
          <a:pPr rtl="0"/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(diseño institucional)</a:t>
          </a:r>
          <a:endParaRPr lang="en-GB" sz="1600" dirty="0"/>
        </a:p>
      </dgm:t>
    </dgm:pt>
    <dgm:pt modelId="{1B818EA2-22D7-4BEB-AF9A-B1F74B078324}" type="parTrans" cxnId="{2C9D6173-E746-4F17-984C-FD26733E7AF9}">
      <dgm:prSet/>
      <dgm:spPr/>
      <dgm:t>
        <a:bodyPr/>
        <a:lstStyle/>
        <a:p>
          <a:endParaRPr lang="en-GB"/>
        </a:p>
      </dgm:t>
    </dgm:pt>
    <dgm:pt modelId="{B8328B19-7DAB-40B9-8475-898CF8FF10B8}" type="sibTrans" cxnId="{2C9D6173-E746-4F17-984C-FD26733E7AF9}">
      <dgm:prSet/>
      <dgm:spPr/>
      <dgm:t>
        <a:bodyPr/>
        <a:lstStyle/>
        <a:p>
          <a:endParaRPr lang="en-GB"/>
        </a:p>
      </dgm:t>
    </dgm:pt>
    <dgm:pt modelId="{820A9B20-113C-40AF-8474-FAC28801B6E9}" type="pres">
      <dgm:prSet presAssocID="{C0A24A12-3B34-414D-BB99-11BFA5ECCB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60757F-E1ED-4593-9CC9-F45FCB37BCE6}" type="pres">
      <dgm:prSet presAssocID="{9990B611-D896-4FD5-8CD1-247456D251F9}" presName="dummy" presStyleCnt="0"/>
      <dgm:spPr/>
    </dgm:pt>
    <dgm:pt modelId="{BCF59AB8-2D93-44F4-9340-00F8F03DD67F}" type="pres">
      <dgm:prSet presAssocID="{9990B611-D896-4FD5-8CD1-247456D251F9}" presName="node" presStyleLbl="revTx" presStyleIdx="0" presStyleCnt="3" custScaleX="162184" custScaleY="116552" custRadScaleRad="121957" custRadScaleInc="38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779BD2-B9E4-41F9-A884-E4D4F6554609}" type="pres">
      <dgm:prSet presAssocID="{DFB8C465-06A4-4D87-AC9F-9539C4C32F46}" presName="sibTrans" presStyleLbl="node1" presStyleIdx="0" presStyleCnt="3" custLinFactNeighborX="1999" custLinFactNeighborY="451"/>
      <dgm:spPr/>
      <dgm:t>
        <a:bodyPr/>
        <a:lstStyle/>
        <a:p>
          <a:endParaRPr lang="en-GB"/>
        </a:p>
      </dgm:t>
    </dgm:pt>
    <dgm:pt modelId="{373B41FC-6827-4617-8791-D642E1279314}" type="pres">
      <dgm:prSet presAssocID="{56FAEA84-6FE2-44CF-BBEF-E2D98CAE1E4B}" presName="dummy" presStyleCnt="0"/>
      <dgm:spPr/>
    </dgm:pt>
    <dgm:pt modelId="{4C5AF3F8-3277-4966-A740-91F9A7078876}" type="pres">
      <dgm:prSet presAssocID="{56FAEA84-6FE2-44CF-BBEF-E2D98CAE1E4B}" presName="node" presStyleLbl="revTx" presStyleIdx="1" presStyleCnt="3" custScaleX="144752" custRadScaleRad="104986" custRadScaleInc="6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279B5A-A5BE-48C0-BB22-C90FD74AB3FE}" type="pres">
      <dgm:prSet presAssocID="{25037F98-D62F-41F1-8B96-4109F040F1C7}" presName="sibTrans" presStyleLbl="node1" presStyleIdx="1" presStyleCnt="3"/>
      <dgm:spPr/>
      <dgm:t>
        <a:bodyPr/>
        <a:lstStyle/>
        <a:p>
          <a:endParaRPr lang="en-GB"/>
        </a:p>
      </dgm:t>
    </dgm:pt>
    <dgm:pt modelId="{7E80324A-D998-4C2F-94C7-906280C40C26}" type="pres">
      <dgm:prSet presAssocID="{5A656906-FAE3-4A6A-8442-18D4D5C84177}" presName="dummy" presStyleCnt="0"/>
      <dgm:spPr/>
    </dgm:pt>
    <dgm:pt modelId="{8A98A819-A3AA-4847-88C0-0AB9FECB89B6}" type="pres">
      <dgm:prSet presAssocID="{5A656906-FAE3-4A6A-8442-18D4D5C84177}" presName="node" presStyleLbl="revTx" presStyleIdx="2" presStyleCnt="3" custScaleX="173983" custScaleY="116204" custRadScaleRad="124739" custRadScaleInc="-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E818B1-BC40-4CE9-A960-B7A360C4ABBB}" type="pres">
      <dgm:prSet presAssocID="{B8328B19-7DAB-40B9-8475-898CF8FF10B8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9464255-9A83-4396-AFCA-D54369B8C3A3}" type="presOf" srcId="{9990B611-D896-4FD5-8CD1-247456D251F9}" destId="{BCF59AB8-2D93-44F4-9340-00F8F03DD67F}" srcOrd="0" destOrd="0" presId="urn:microsoft.com/office/officeart/2005/8/layout/cycle1"/>
    <dgm:cxn modelId="{A1EA1A8F-DC5D-492B-BE3A-7E599B0613AB}" srcId="{C0A24A12-3B34-414D-BB99-11BFA5ECCB97}" destId="{9990B611-D896-4FD5-8CD1-247456D251F9}" srcOrd="0" destOrd="0" parTransId="{180DBDD0-A72A-4FF3-9AD1-76A5161B8098}" sibTransId="{DFB8C465-06A4-4D87-AC9F-9539C4C32F46}"/>
    <dgm:cxn modelId="{5C413C1F-F070-4B30-8B06-459B662D1C7F}" type="presOf" srcId="{25037F98-D62F-41F1-8B96-4109F040F1C7}" destId="{DD279B5A-A5BE-48C0-BB22-C90FD74AB3FE}" srcOrd="0" destOrd="0" presId="urn:microsoft.com/office/officeart/2005/8/layout/cycle1"/>
    <dgm:cxn modelId="{B6A5536E-1327-4FA8-859E-1A7050218928}" type="presOf" srcId="{DFB8C465-06A4-4D87-AC9F-9539C4C32F46}" destId="{18779BD2-B9E4-41F9-A884-E4D4F6554609}" srcOrd="0" destOrd="0" presId="urn:microsoft.com/office/officeart/2005/8/layout/cycle1"/>
    <dgm:cxn modelId="{61B520E3-15DA-4E56-81E9-A9FE561021B0}" srcId="{C0A24A12-3B34-414D-BB99-11BFA5ECCB97}" destId="{56FAEA84-6FE2-44CF-BBEF-E2D98CAE1E4B}" srcOrd="1" destOrd="0" parTransId="{76E03369-190A-4D6F-9482-201E75C30C14}" sibTransId="{25037F98-D62F-41F1-8B96-4109F040F1C7}"/>
    <dgm:cxn modelId="{3DDE1511-D7B6-4D09-ADFF-01D856587AF7}" type="presOf" srcId="{C0A24A12-3B34-414D-BB99-11BFA5ECCB97}" destId="{820A9B20-113C-40AF-8474-FAC28801B6E9}" srcOrd="0" destOrd="0" presId="urn:microsoft.com/office/officeart/2005/8/layout/cycle1"/>
    <dgm:cxn modelId="{7D552C15-78AA-41E2-B88E-6E7D20867481}" type="presOf" srcId="{56FAEA84-6FE2-44CF-BBEF-E2D98CAE1E4B}" destId="{4C5AF3F8-3277-4966-A740-91F9A7078876}" srcOrd="0" destOrd="0" presId="urn:microsoft.com/office/officeart/2005/8/layout/cycle1"/>
    <dgm:cxn modelId="{941B7B87-6F6B-4367-A16C-058BFFB2253C}" type="presOf" srcId="{5A656906-FAE3-4A6A-8442-18D4D5C84177}" destId="{8A98A819-A3AA-4847-88C0-0AB9FECB89B6}" srcOrd="0" destOrd="0" presId="urn:microsoft.com/office/officeart/2005/8/layout/cycle1"/>
    <dgm:cxn modelId="{8B7F4C4C-41E2-479B-A5B3-39F421A58273}" type="presOf" srcId="{B8328B19-7DAB-40B9-8475-898CF8FF10B8}" destId="{BEE818B1-BC40-4CE9-A960-B7A360C4ABBB}" srcOrd="0" destOrd="0" presId="urn:microsoft.com/office/officeart/2005/8/layout/cycle1"/>
    <dgm:cxn modelId="{2C9D6173-E746-4F17-984C-FD26733E7AF9}" srcId="{C0A24A12-3B34-414D-BB99-11BFA5ECCB97}" destId="{5A656906-FAE3-4A6A-8442-18D4D5C84177}" srcOrd="2" destOrd="0" parTransId="{1B818EA2-22D7-4BEB-AF9A-B1F74B078324}" sibTransId="{B8328B19-7DAB-40B9-8475-898CF8FF10B8}"/>
    <dgm:cxn modelId="{10CD3D25-6C20-4617-807D-533194EBC4DD}" type="presParOf" srcId="{820A9B20-113C-40AF-8474-FAC28801B6E9}" destId="{9D60757F-E1ED-4593-9CC9-F45FCB37BCE6}" srcOrd="0" destOrd="0" presId="urn:microsoft.com/office/officeart/2005/8/layout/cycle1"/>
    <dgm:cxn modelId="{C464C64E-653B-4D35-AD67-2A857E7839CE}" type="presParOf" srcId="{820A9B20-113C-40AF-8474-FAC28801B6E9}" destId="{BCF59AB8-2D93-44F4-9340-00F8F03DD67F}" srcOrd="1" destOrd="0" presId="urn:microsoft.com/office/officeart/2005/8/layout/cycle1"/>
    <dgm:cxn modelId="{3A837579-F6FB-4992-AC2A-A0AA3AEA88AD}" type="presParOf" srcId="{820A9B20-113C-40AF-8474-FAC28801B6E9}" destId="{18779BD2-B9E4-41F9-A884-E4D4F6554609}" srcOrd="2" destOrd="0" presId="urn:microsoft.com/office/officeart/2005/8/layout/cycle1"/>
    <dgm:cxn modelId="{C86CE5C2-5344-48A6-8E73-3EF9759B9865}" type="presParOf" srcId="{820A9B20-113C-40AF-8474-FAC28801B6E9}" destId="{373B41FC-6827-4617-8791-D642E1279314}" srcOrd="3" destOrd="0" presId="urn:microsoft.com/office/officeart/2005/8/layout/cycle1"/>
    <dgm:cxn modelId="{77DE0A97-D97D-457A-A8FC-91D045210587}" type="presParOf" srcId="{820A9B20-113C-40AF-8474-FAC28801B6E9}" destId="{4C5AF3F8-3277-4966-A740-91F9A7078876}" srcOrd="4" destOrd="0" presId="urn:microsoft.com/office/officeart/2005/8/layout/cycle1"/>
    <dgm:cxn modelId="{EC55A945-5C41-434D-8FEC-3C58660C5FA5}" type="presParOf" srcId="{820A9B20-113C-40AF-8474-FAC28801B6E9}" destId="{DD279B5A-A5BE-48C0-BB22-C90FD74AB3FE}" srcOrd="5" destOrd="0" presId="urn:microsoft.com/office/officeart/2005/8/layout/cycle1"/>
    <dgm:cxn modelId="{77EA4831-1FC5-4F84-9D6B-D0D66174A0C3}" type="presParOf" srcId="{820A9B20-113C-40AF-8474-FAC28801B6E9}" destId="{7E80324A-D998-4C2F-94C7-906280C40C26}" srcOrd="6" destOrd="0" presId="urn:microsoft.com/office/officeart/2005/8/layout/cycle1"/>
    <dgm:cxn modelId="{8E115B7A-9668-4D18-B812-CCCF18CFE4E7}" type="presParOf" srcId="{820A9B20-113C-40AF-8474-FAC28801B6E9}" destId="{8A98A819-A3AA-4847-88C0-0AB9FECB89B6}" srcOrd="7" destOrd="0" presId="urn:microsoft.com/office/officeart/2005/8/layout/cycle1"/>
    <dgm:cxn modelId="{8621155D-13F8-4B55-8EEF-791C59E743A0}" type="presParOf" srcId="{820A9B20-113C-40AF-8474-FAC28801B6E9}" destId="{BEE818B1-BC40-4CE9-A960-B7A360C4ABB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9688E4-EE3C-4C4E-8400-0FF2515DC7A3}" type="datetimeFigureOut">
              <a:rPr lang="es-ES"/>
              <a:pPr>
                <a:defRPr/>
              </a:pPr>
              <a:t>05/11/2015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248A48C-01E5-4CED-A865-7862F13449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25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4837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F02BA9C-0F53-4D81-9B6E-8D8D26BFE8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noProof="0" smtClean="0"/>
              <a:t>Click to edit Master title style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s-E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07B0-CAFA-4F98-AB1A-D2EC997FB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10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938E-6226-4B87-9B49-69A1E6AF32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99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217E-E1BD-49BD-B5EA-D6172C54AC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59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2C0B-516E-4085-8DBE-2B4C7C1E2C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9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8E18-3211-41AD-A27D-902D6303D6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56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0977-A691-4C5C-A4C4-13ED5EC195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45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83FA-7F26-4F6A-8CA7-7A7DEF15A7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5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D51E-68B2-4D2E-B631-8B24989500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4E7B-7DC9-4958-9821-922ED36F3B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4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04D8-4B19-4995-AEC4-287F7C6BA7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3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5F43-840F-420C-A043-474757E87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3740-6314-4895-8F23-DD114604FB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21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E516-87B0-4CFD-A3C9-5213023EA3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0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509E-191F-42B5-9D32-801665DA90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0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BF78B73-6EC7-4B28-90AF-364EF1F1C6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  <p:sldLayoutId id="214748377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navyan@upo.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arcahorizontal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17891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06"/>
          <p:cNvSpPr>
            <a:spLocks noGrp="1" noChangeArrowheads="1"/>
          </p:cNvSpPr>
          <p:nvPr>
            <p:ph type="subTitle" idx="1"/>
          </p:nvPr>
        </p:nvSpPr>
        <p:spPr>
          <a:xfrm>
            <a:off x="2678112" y="2132856"/>
            <a:ext cx="6307137" cy="1968500"/>
          </a:xfrm>
        </p:spPr>
        <p:txBody>
          <a:bodyPr/>
          <a:lstStyle/>
          <a:p>
            <a:pPr algn="ctr" eaLnBrk="1" hangingPunct="1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GOBERNANZA, </a:t>
            </a:r>
          </a:p>
          <a:p>
            <a:pPr algn="ctr" eaLnBrk="1" hangingPunct="1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POLÍTICAS URBANAS </a:t>
            </a:r>
          </a:p>
          <a:p>
            <a:pPr algn="ctr" eaLnBrk="1" hangingPunct="1"/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Y PARTICIPACIÓN LOCAL</a:t>
            </a:r>
            <a:endParaRPr lang="es-ES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140200" y="476250"/>
            <a:ext cx="45688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/>
            <a:r>
              <a:rPr lang="es-ES" sz="1400" b="1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/>
            <a:endParaRPr lang="es-ES" sz="1400">
              <a:solidFill>
                <a:srgbClr val="0000A4"/>
              </a:solidFill>
              <a:latin typeface="Abadi MT Condensed Extra Bold" pitchFamily="34" charset="0"/>
            </a:endParaRPr>
          </a:p>
          <a:p>
            <a:endParaRPr lang="es-ES" sz="1200">
              <a:latin typeface="Franklin Gothic Demi" pitchFamily="34" charset="0"/>
            </a:endParaRPr>
          </a:p>
          <a:p>
            <a:pPr algn="ctr"/>
            <a:endParaRPr lang="es-ES" sz="900">
              <a:latin typeface="Bookman Old Style" pitchFamily="18" charset="0"/>
            </a:endParaRPr>
          </a:p>
          <a:p>
            <a:endParaRPr lang="es-ES"/>
          </a:p>
        </p:txBody>
      </p:sp>
      <p:sp>
        <p:nvSpPr>
          <p:cNvPr id="3077" name="Text Box 307"/>
          <p:cNvSpPr txBox="1">
            <a:spLocks noChangeArrowheads="1"/>
          </p:cNvSpPr>
          <p:nvPr/>
        </p:nvSpPr>
        <p:spPr bwMode="auto">
          <a:xfrm>
            <a:off x="2771774" y="4581128"/>
            <a:ext cx="61198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1400" b="1" dirty="0">
                <a:solidFill>
                  <a:schemeClr val="bg2"/>
                </a:solidFill>
                <a:latin typeface="Calibri" pitchFamily="34" charset="0"/>
              </a:rPr>
              <a:t>Clemente J. Navarro</a:t>
            </a:r>
          </a:p>
          <a:p>
            <a:pPr algn="r" eaLnBrk="1" hangingPunct="1"/>
            <a:r>
              <a:rPr lang="es-ES_tradnl" sz="1200" dirty="0">
                <a:solidFill>
                  <a:schemeClr val="bg2"/>
                </a:solidFill>
                <a:latin typeface="Calibri" pitchFamily="34" charset="0"/>
              </a:rPr>
              <a:t>JORNADAS SOBRE </a:t>
            </a:r>
            <a:r>
              <a:rPr lang="es-ES_tradnl" sz="1200" dirty="0" smtClean="0">
                <a:solidFill>
                  <a:schemeClr val="bg2"/>
                </a:solidFill>
                <a:latin typeface="Calibri" pitchFamily="34" charset="0"/>
              </a:rPr>
              <a:t>TRANSPARENCIA PÚBLICA Y BUEN GOBIERNO</a:t>
            </a:r>
          </a:p>
          <a:p>
            <a:pPr algn="r" eaLnBrk="1" hangingPunct="1"/>
            <a:r>
              <a:rPr lang="es-ES_tradnl" sz="1200" dirty="0" smtClean="0">
                <a:solidFill>
                  <a:schemeClr val="bg2"/>
                </a:solidFill>
                <a:latin typeface="Calibri" pitchFamily="34" charset="0"/>
              </a:rPr>
              <a:t>Mancomunidad de Municipios de la Costa del Sol Occidental</a:t>
            </a:r>
          </a:p>
          <a:p>
            <a:pPr algn="r" eaLnBrk="1" hangingPunct="1"/>
            <a:r>
              <a:rPr lang="es-ES_tradnl" sz="1200" dirty="0" smtClean="0">
                <a:solidFill>
                  <a:schemeClr val="bg2"/>
                </a:solidFill>
                <a:latin typeface="Calibri" pitchFamily="34" charset="0"/>
              </a:rPr>
              <a:t>5 de Noviembre de </a:t>
            </a:r>
            <a:r>
              <a:rPr lang="es-ES" sz="1200" dirty="0" smtClean="0">
                <a:solidFill>
                  <a:schemeClr val="bg2"/>
                </a:solidFill>
                <a:latin typeface="Calibri" pitchFamily="34" charset="0"/>
              </a:rPr>
              <a:t>2015</a:t>
            </a:r>
            <a:endParaRPr lang="es-ES" sz="1000" dirty="0">
              <a:solidFill>
                <a:schemeClr val="bg2"/>
              </a:solidFill>
              <a:latin typeface="Abadi MT Condensed Extra Bold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43" y="5442902"/>
            <a:ext cx="3263345" cy="1024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223962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10244" name="Rectangle 121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786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1 Rectángulo"/>
          <p:cNvSpPr>
            <a:spLocks noChangeArrowheads="1"/>
          </p:cNvSpPr>
          <p:nvPr/>
        </p:nvSpPr>
        <p:spPr bwMode="auto">
          <a:xfrm>
            <a:off x="3452813" y="6071269"/>
            <a:ext cx="525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Navarro, C.J. y Rodríguez-García, M.J. (2015): </a:t>
            </a:r>
            <a:r>
              <a:rPr lang="es-ES" sz="1200" dirty="0" err="1">
                <a:latin typeface="Calibri" pitchFamily="34" charset="0"/>
              </a:rPr>
              <a:t>Models</a:t>
            </a:r>
            <a:r>
              <a:rPr lang="es-ES" sz="1200" dirty="0">
                <a:latin typeface="Calibri" pitchFamily="34" charset="0"/>
              </a:rPr>
              <a:t> of local </a:t>
            </a:r>
            <a:r>
              <a:rPr lang="es-ES" sz="1200" dirty="0" err="1">
                <a:latin typeface="Calibri" pitchFamily="34" charset="0"/>
              </a:rPr>
              <a:t>governing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coalitions</a:t>
            </a:r>
            <a:r>
              <a:rPr lang="es-ES" sz="1200" dirty="0">
                <a:latin typeface="Calibri" pitchFamily="34" charset="0"/>
              </a:rPr>
              <a:t>: </a:t>
            </a:r>
          </a:p>
          <a:p>
            <a:r>
              <a:rPr lang="es-ES" sz="1200" dirty="0" err="1">
                <a:latin typeface="Calibri" pitchFamily="34" charset="0"/>
              </a:rPr>
              <a:t>city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politics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policy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effects</a:t>
            </a:r>
            <a:r>
              <a:rPr lang="es-ES" sz="1200" dirty="0">
                <a:latin typeface="Calibri" pitchFamily="34" charset="0"/>
              </a:rPr>
              <a:t>?, </a:t>
            </a:r>
            <a:r>
              <a:rPr lang="es-ES" sz="1200" i="1" dirty="0" err="1">
                <a:latin typeface="Calibri" pitchFamily="34" charset="0"/>
              </a:rPr>
              <a:t>Urban</a:t>
            </a:r>
            <a:r>
              <a:rPr lang="es-ES" sz="1200" i="1" dirty="0">
                <a:latin typeface="Calibri" pitchFamily="34" charset="0"/>
              </a:rPr>
              <a:t> </a:t>
            </a:r>
            <a:r>
              <a:rPr lang="es-ES" sz="1200" i="1" dirty="0" err="1">
                <a:latin typeface="Calibri" pitchFamily="34" charset="0"/>
              </a:rPr>
              <a:t>Geogrphy</a:t>
            </a:r>
            <a:endParaRPr lang="es-ES" sz="1200" i="1" dirty="0">
              <a:latin typeface="Calibri" pitchFamily="34" charset="0"/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9" name="Picture 4" descr="UG_MS2918_Figure_2_110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9" y="1916832"/>
            <a:ext cx="67992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6 Rectángulo"/>
          <p:cNvSpPr>
            <a:spLocks noChangeArrowheads="1"/>
          </p:cNvSpPr>
          <p:nvPr/>
        </p:nvSpPr>
        <p:spPr bwMode="auto">
          <a:xfrm>
            <a:off x="1475656" y="1484784"/>
            <a:ext cx="6120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Dominios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políticos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en el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espacio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comparado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de la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gobernanza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local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51" name="7 CuadroTexto"/>
          <p:cNvSpPr txBox="1">
            <a:spLocks noChangeArrowheads="1"/>
          </p:cNvSpPr>
          <p:nvPr/>
        </p:nvSpPr>
        <p:spPr bwMode="auto">
          <a:xfrm>
            <a:off x="699113" y="1006419"/>
            <a:ext cx="755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Coaliciones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 gobernanza en ciudades españolas</a:t>
            </a:r>
          </a:p>
        </p:txBody>
      </p:sp>
    </p:spTree>
    <p:extLst>
      <p:ext uri="{BB962C8B-B14F-4D97-AF65-F5344CB8AC3E}">
        <p14:creationId xmlns:p14="http://schemas.microsoft.com/office/powerpoint/2010/main" val="138968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26172"/>
              </p:ext>
            </p:extLst>
          </p:nvPr>
        </p:nvGraphicFramePr>
        <p:xfrm>
          <a:off x="2267744" y="1756099"/>
          <a:ext cx="65532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Gráfico" r:id="rId4" imgW="5467502" imgH="4267200" progId="Excel.Chart.8">
                  <p:embed/>
                </p:oleObj>
              </mc:Choice>
              <mc:Fallback>
                <p:oleObj name="Gráfico" r:id="rId4" imgW="5467502" imgH="42672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56099"/>
                        <a:ext cx="65532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19672" y="96088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 participación política local: ¿cuánto?, ¿cómo?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4408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18" y="14488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Espacios participativos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948693"/>
            <a:ext cx="8640958" cy="147732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 smtClean="0">
              <a:latin typeface="Calibri" pitchFamily="34" charset="0"/>
            </a:endParaRPr>
          </a:p>
          <a:p>
            <a:r>
              <a:rPr lang="es-ES" dirty="0" smtClean="0">
                <a:latin typeface="Calibri" pitchFamily="34" charset="0"/>
              </a:rPr>
              <a:t>Participación </a:t>
            </a:r>
          </a:p>
          <a:p>
            <a:r>
              <a:rPr lang="es-ES" dirty="0" smtClean="0">
                <a:latin typeface="Calibri" pitchFamily="34" charset="0"/>
              </a:rPr>
              <a:t>Pública</a:t>
            </a:r>
            <a:endParaRPr lang="es-ES" dirty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629" y="3456023"/>
            <a:ext cx="8614849" cy="64633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Protesta</a:t>
            </a: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7706" y="4180438"/>
            <a:ext cx="8604773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Asociativa</a:t>
            </a: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7706" y="5003090"/>
            <a:ext cx="8604773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‘Representación</a:t>
            </a:r>
          </a:p>
          <a:p>
            <a:r>
              <a:rPr lang="es-ES" dirty="0" smtClean="0">
                <a:latin typeface="Calibri" pitchFamily="34" charset="0"/>
              </a:rPr>
              <a:t> abierta’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03646" y="6534834"/>
            <a:ext cx="7488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Fuente: basado en Navarro, C.J.; Cuesta, M. y Font, J. (2009): ¿Municipios participativos?, Madrid, CIS</a:t>
            </a: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14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4" y="2060848"/>
            <a:ext cx="762158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827584" y="1640775"/>
            <a:ext cx="6865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E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Porcentaje sobre </a:t>
            </a:r>
            <a:r>
              <a:rPr lang="es-ES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total de lo que no han realizado ninguna actividad </a:t>
            </a:r>
            <a:r>
              <a:rPr lang="es-ES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participativa (n=1697)</a:t>
            </a:r>
            <a:endParaRPr lang="es-ES" sz="14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05273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 participación política local: razones para no participar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8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763688" y="6157306"/>
            <a:ext cx="7488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Fuente: basado en Navarro, C.J.; Cuesta, M. y Font, J. (2009): ¿Municipios participativos?, Madrid, CIS</a:t>
            </a: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83158"/>
              </p:ext>
            </p:extLst>
          </p:nvPr>
        </p:nvGraphicFramePr>
        <p:xfrm>
          <a:off x="683568" y="1658034"/>
          <a:ext cx="7634161" cy="4876800"/>
        </p:xfrm>
        <a:graphic>
          <a:graphicData uri="http://schemas.openxmlformats.org/drawingml/2006/table">
            <a:tbl>
              <a:tblPr/>
              <a:tblGrid>
                <a:gridCol w="1873521"/>
                <a:gridCol w="2880320"/>
                <a:gridCol w="288032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Rasgos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Activismo canalizado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(espacio de ‘participación pública’ y ‘abierta’)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Activismo contencioso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(espacio de participación de ‘protesta’)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Pueden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 estudios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Varón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 estudios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Joven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Quieren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Implicación política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Evaluación negativa de acción municipal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Implicación política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Evaluación negativa de acción municipal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Evaluación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positiva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de municipio como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politeya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democrática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Están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Capacitados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(e. ‘asociativo’)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Pertenencia asociativa, 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sobre todo de 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‘servicios’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 implica en actividades asociativas,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sobre todo,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políticas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59632" y="95839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 participación política local: ¿quiénes? ¿cómo?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03646" y="6534834"/>
            <a:ext cx="7488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Fuente: basado en Navarro, C.J.; Cuesta, M. y Font, J. (2009): ¿Municipios participativos?, Madrid, CIS</a:t>
            </a:r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8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684213" y="798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43608" y="981869"/>
            <a:ext cx="6912767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Los espacios participativos ‘duales’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Ecologías asociativas y tipos de oferta de participación</a:t>
            </a:r>
          </a:p>
        </p:txBody>
      </p:sp>
      <p:graphicFrame>
        <p:nvGraphicFramePr>
          <p:cNvPr id="14343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12046"/>
              </p:ext>
            </p:extLst>
          </p:nvPr>
        </p:nvGraphicFramePr>
        <p:xfrm>
          <a:off x="755650" y="1700213"/>
          <a:ext cx="7848798" cy="46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Chart" r:id="rId4" imgW="5972269" imgH="3838633" progId="Excel.Chart.8">
                  <p:embed/>
                </p:oleObj>
              </mc:Choice>
              <mc:Fallback>
                <p:oleObj name="Chart" r:id="rId4" imgW="5972269" imgH="383863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7848798" cy="4650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3728" y="6309320"/>
            <a:ext cx="6768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s-ES_tradnl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Fuente: Navarro, C.J. y </a:t>
            </a:r>
            <a:r>
              <a:rPr lang="es-ES_tradnl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Juriasti</a:t>
            </a:r>
            <a:r>
              <a:rPr lang="es-ES_tradnl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P. (2006): Funciones, actividades y facilitación pública de las asociaciones, en Font, J.; Montero, J.R. y Torcal (eds.): Ciudadanos, asociaciones y democracia, Madrid, CIS</a:t>
            </a:r>
            <a:r>
              <a:rPr lang="es-ES_tradnl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ES" dirty="0">
              <a:latin typeface="Abadi MT Condensed Extra Bold" pitchFamily="34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867400" y="2133600"/>
            <a:ext cx="0" cy="38163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580063" y="1989138"/>
            <a:ext cx="2808287" cy="3960812"/>
          </a:xfrm>
          <a:prstGeom prst="ellipse">
            <a:avLst/>
          </a:prstGeom>
          <a:noFill/>
          <a:ln w="9525" algn="ctr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289922" y="2658646"/>
            <a:ext cx="11519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>
                <a:solidFill>
                  <a:srgbClr val="FF9900"/>
                </a:solidFill>
                <a:latin typeface="Calibri" pitchFamily="34" charset="0"/>
              </a:rPr>
              <a:t>provisión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30118" y="3220758"/>
            <a:ext cx="12598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>
                <a:solidFill>
                  <a:srgbClr val="008000"/>
                </a:solidFill>
                <a:latin typeface="Calibri" pitchFamily="34" charset="0"/>
              </a:rPr>
              <a:t>producción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6227762" y="2997200"/>
            <a:ext cx="864517" cy="2232025"/>
          </a:xfrm>
          <a:prstGeom prst="ellips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7164288" y="2493962"/>
            <a:ext cx="1296144" cy="2951163"/>
          </a:xfrm>
          <a:prstGeom prst="ellips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5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18274"/>
              </p:ext>
            </p:extLst>
          </p:nvPr>
        </p:nvGraphicFramePr>
        <p:xfrm>
          <a:off x="859306" y="1830017"/>
          <a:ext cx="7343775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Gráfico" r:id="rId4" imgW="5991149" imgH="3562502" progId="Excel.Chart.8">
                  <p:embed/>
                </p:oleObj>
              </mc:Choice>
              <mc:Fallback>
                <p:oleObj name="Gráfico" r:id="rId4" imgW="5991149" imgH="35625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306" y="1830017"/>
                        <a:ext cx="7343775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5539362" y="2070032"/>
            <a:ext cx="2840906" cy="25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dirty="0">
                <a:solidFill>
                  <a:srgbClr val="000000"/>
                </a:solidFill>
                <a:latin typeface="Calibri" pitchFamily="34" charset="0"/>
              </a:rPr>
              <a:t>Cociente entre 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participantes</a:t>
            </a:r>
            <a:endParaRPr lang="es-E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4693" y="980728"/>
            <a:ext cx="7418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Los rendimientos ‘netos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’ de la participación pública</a:t>
            </a:r>
          </a:p>
          <a:p>
            <a:pPr algn="ctr">
              <a:spcBef>
                <a:spcPts val="0"/>
              </a:spcBef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¿qué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tipo de ciudadanía participa?</a:t>
            </a: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3527425" y="630872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200" dirty="0">
                <a:latin typeface="Calibri" pitchFamily="34" charset="0"/>
              </a:rPr>
              <a:t>Navarro, C.J. y Rodríguez-García, M.J. (2015): El rendimiento de diferentes </a:t>
            </a:r>
          </a:p>
          <a:p>
            <a:pPr eaLnBrk="1" hangingPunct="1"/>
            <a:r>
              <a:rPr lang="es-ES" sz="1200" dirty="0">
                <a:latin typeface="Calibri" pitchFamily="34" charset="0"/>
              </a:rPr>
              <a:t>experiencias participativas, Centro de Sociología y Políticas Locales, en preparación.</a:t>
            </a:r>
          </a:p>
        </p:txBody>
      </p:sp>
      <p:pic>
        <p:nvPicPr>
          <p:cNvPr id="10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8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223962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15364" name="Rectangle 121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786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38138" y="1916113"/>
          <a:ext cx="8612186" cy="3932236"/>
        </p:xfrm>
        <a:graphic>
          <a:graphicData uri="http://schemas.openxmlformats.org/drawingml/2006/table">
            <a:tbl>
              <a:tblPr/>
              <a:tblGrid>
                <a:gridCol w="1153630"/>
                <a:gridCol w="720741"/>
                <a:gridCol w="766780"/>
                <a:gridCol w="604850"/>
                <a:gridCol w="608026"/>
                <a:gridCol w="604850"/>
                <a:gridCol w="792180"/>
                <a:gridCol w="936646"/>
                <a:gridCol w="829010"/>
                <a:gridCol w="658827"/>
                <a:gridCol w="936646"/>
              </a:tblGrid>
              <a:tr h="2743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Calibri" pitchFamily="34" charset="0"/>
                        </a:rPr>
                        <a:t>Participación</a:t>
                      </a:r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Calibri" pitchFamily="34" charset="0"/>
                        </a:rPr>
                        <a:t>Evaluación</a:t>
                      </a:r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Calibri" pitchFamily="34" charset="0"/>
                        </a:rPr>
                        <a:t>Rendimientos cívicos</a:t>
                      </a:r>
                      <a:endParaRPr lang="es-ES" sz="1200" dirty="0"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01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MPC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CCM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MPC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CCM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Confia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Ayto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Puede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influir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Ayto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Evaluación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servicios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Conoce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municipio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Confia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vecinos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Habla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asuntos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municipales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Cte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-6.377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-6.480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5.949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6.575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4.316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1.851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5.122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6.68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6.702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1.801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Género (varón)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.441*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.562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.032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.074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-.018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.049*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-.091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.034*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-.087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-.076*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Edad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,017*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,010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-.007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.018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-.002*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.009*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.001*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.003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Estudios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.272*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,119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-.035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-.006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.101*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.029*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.005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.043*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-.065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.068*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Habla política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.957*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1,310*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.051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-.336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.542*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.121*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-.414*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.045*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-.072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1.213*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Asociación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1,466*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1.002*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.577*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.146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.037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.012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.042*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.099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.157*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Votó gobierno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.058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-.224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.110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.459*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.636*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.104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.346*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.021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.224*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.041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Participa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MPC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-,562*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-.497*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.153*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-566*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.028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-.483*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.128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Participa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CCM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.754*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.261*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.107**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.339*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.026*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.221*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.134*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.112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.069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.020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.054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.034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.030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.030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.022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.008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.239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723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1497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723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1497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3633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3701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3834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3529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3593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3870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28" name="2 CuadroTexto"/>
          <p:cNvSpPr txBox="1">
            <a:spLocks noChangeArrowheads="1"/>
          </p:cNvSpPr>
          <p:nvPr/>
        </p:nvSpPr>
        <p:spPr bwMode="auto">
          <a:xfrm>
            <a:off x="3527425" y="630872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200" dirty="0">
                <a:latin typeface="Calibri" pitchFamily="34" charset="0"/>
              </a:rPr>
              <a:t>Navarro, C.J. y Rodríguez-García, M.J. (2015): El rendimiento de diferentes </a:t>
            </a:r>
          </a:p>
          <a:p>
            <a:pPr eaLnBrk="1" hangingPunct="1"/>
            <a:r>
              <a:rPr lang="es-ES" sz="1200" dirty="0">
                <a:latin typeface="Calibri" pitchFamily="34" charset="0"/>
              </a:rPr>
              <a:t>experiencias participativas, Centro de Sociología y Políticas Locales, en preparación.</a:t>
            </a:r>
          </a:p>
        </p:txBody>
      </p:sp>
      <p:sp>
        <p:nvSpPr>
          <p:cNvPr id="15529" name="3 CuadroTexto"/>
          <p:cNvSpPr txBox="1">
            <a:spLocks noChangeArrowheads="1"/>
          </p:cNvSpPr>
          <p:nvPr/>
        </p:nvSpPr>
        <p:spPr bwMode="auto">
          <a:xfrm>
            <a:off x="1664301" y="849852"/>
            <a:ext cx="6208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Participación en los municipios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</a:t>
            </a:r>
          </a:p>
          <a:p>
            <a:pPr algn="ctr" eaLnBrk="1" hangingPunct="1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sesgos, evaluación y rendimientos cívicos</a:t>
            </a:r>
          </a:p>
        </p:txBody>
      </p:sp>
    </p:spTree>
    <p:extLst>
      <p:ext uri="{BB962C8B-B14F-4D97-AF65-F5344CB8AC3E}">
        <p14:creationId xmlns:p14="http://schemas.microsoft.com/office/powerpoint/2010/main" val="37307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1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786"/>
          <p:cNvSpPr>
            <a:spLocks noChangeArrowheads="1"/>
          </p:cNvSpPr>
          <p:nvPr/>
        </p:nvSpPr>
        <p:spPr bwMode="auto">
          <a:xfrm>
            <a:off x="0" y="685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11715331"/>
              </p:ext>
            </p:extLst>
          </p:nvPr>
        </p:nvGraphicFramePr>
        <p:xfrm>
          <a:off x="611560" y="2276872"/>
          <a:ext cx="7632848" cy="485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003033" y="1052736"/>
            <a:ext cx="7416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Coaliciones de gobernanza ... ‘más allá de la voluntad’: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sobre limitaciones u oportunidades ‘condicionales’</a:t>
            </a:r>
          </a:p>
        </p:txBody>
      </p:sp>
      <p:sp>
        <p:nvSpPr>
          <p:cNvPr id="16390" name="2 Rectángulo"/>
          <p:cNvSpPr>
            <a:spLocks noChangeArrowheads="1"/>
          </p:cNvSpPr>
          <p:nvPr/>
        </p:nvSpPr>
        <p:spPr bwMode="auto">
          <a:xfrm>
            <a:off x="3135313" y="4008426"/>
            <a:ext cx="259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Calibri" pitchFamily="34" charset="0"/>
              </a:rPr>
              <a:t>Fomento o inhibición</a:t>
            </a:r>
          </a:p>
          <a:p>
            <a:pPr algn="ctr"/>
            <a:r>
              <a:rPr lang="es-ES" sz="1600" b="1" dirty="0">
                <a:latin typeface="Calibri" pitchFamily="34" charset="0"/>
              </a:rPr>
              <a:t> de ciertas coaliciones</a:t>
            </a:r>
          </a:p>
        </p:txBody>
      </p:sp>
      <p:sp>
        <p:nvSpPr>
          <p:cNvPr id="4" name="3 Elipse"/>
          <p:cNvSpPr/>
          <p:nvPr/>
        </p:nvSpPr>
        <p:spPr>
          <a:xfrm>
            <a:off x="3285404" y="3760777"/>
            <a:ext cx="2303463" cy="1081087"/>
          </a:xfrm>
          <a:prstGeom prst="ellipse">
            <a:avLst/>
          </a:prstGeom>
          <a:noFill/>
          <a:effectLst>
            <a:outerShdw blurRad="50800" dist="50800" dir="5400000" algn="ctr" rotWithShape="0">
              <a:schemeClr val="accent3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9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223962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4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223962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14340" name="Rectangle 121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786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2" name="Picture 2" descr="marca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714625"/>
            <a:ext cx="39179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2 Rectángulo"/>
          <p:cNvSpPr>
            <a:spLocks noChangeArrowheads="1"/>
          </p:cNvSpPr>
          <p:nvPr/>
        </p:nvSpPr>
        <p:spPr bwMode="auto">
          <a:xfrm>
            <a:off x="3371850" y="5730875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Calibri" pitchFamily="34" charset="0"/>
                <a:hlinkClick r:id="rId3"/>
              </a:rPr>
              <a:t>cnavyan@upo.es</a:t>
            </a:r>
            <a:endParaRPr lang="es-E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344" name="3 Rectángulo"/>
          <p:cNvSpPr>
            <a:spLocks noChangeArrowheads="1"/>
          </p:cNvSpPr>
          <p:nvPr/>
        </p:nvSpPr>
        <p:spPr bwMode="auto">
          <a:xfrm>
            <a:off x="2174875" y="2297113"/>
            <a:ext cx="4313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</p:txBody>
      </p:sp>
      <p:sp>
        <p:nvSpPr>
          <p:cNvPr id="14345" name="9 Rectángulo"/>
          <p:cNvSpPr>
            <a:spLocks noChangeArrowheads="1"/>
          </p:cNvSpPr>
          <p:nvPr/>
        </p:nvSpPr>
        <p:spPr bwMode="auto">
          <a:xfrm>
            <a:off x="3368675" y="4605338"/>
            <a:ext cx="2044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 sz="2000" b="1">
                <a:solidFill>
                  <a:srgbClr val="0000A4"/>
                </a:solidFill>
                <a:latin typeface="Calibri" pitchFamily="34" charset="0"/>
              </a:rPr>
              <a:t>www.upo.es/cspl</a:t>
            </a:r>
          </a:p>
        </p:txBody>
      </p:sp>
      <p:sp>
        <p:nvSpPr>
          <p:cNvPr id="14346" name="10 Rectángulo"/>
          <p:cNvSpPr>
            <a:spLocks noChangeArrowheads="1"/>
          </p:cNvSpPr>
          <p:nvPr/>
        </p:nvSpPr>
        <p:spPr bwMode="auto">
          <a:xfrm>
            <a:off x="2859088" y="1235075"/>
            <a:ext cx="3122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s-ES" sz="3000" b="1">
                <a:solidFill>
                  <a:srgbClr val="663300"/>
                </a:solidFill>
                <a:latin typeface="Calibri" pitchFamily="34" charset="0"/>
              </a:rPr>
              <a:t>¡¡Muchas gracias!!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223962" cy="49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11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6148" name="Rectangle 121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Rectangle 786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1 CuadroTexto"/>
          <p:cNvSpPr txBox="1">
            <a:spLocks noChangeArrowheads="1"/>
          </p:cNvSpPr>
          <p:nvPr/>
        </p:nvSpPr>
        <p:spPr bwMode="auto">
          <a:xfrm>
            <a:off x="582613" y="1124744"/>
            <a:ext cx="77755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 gobernanza</a:t>
            </a:r>
          </a:p>
          <a:p>
            <a:pPr algn="ctr" eaLnBrk="1" hangingPunct="1"/>
            <a:endParaRPr lang="es-E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s-ES" b="1" dirty="0">
                <a:latin typeface="Calibri" pitchFamily="34" charset="0"/>
              </a:rPr>
              <a:t>¿QUÉ?</a:t>
            </a:r>
          </a:p>
          <a:p>
            <a:pPr eaLnBrk="1" hangingPunct="1"/>
            <a:r>
              <a:rPr lang="en-US" dirty="0" err="1">
                <a:latin typeface="Calibri" pitchFamily="34" charset="0"/>
              </a:rPr>
              <a:t>Procesos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colaboración</a:t>
            </a:r>
            <a:r>
              <a:rPr lang="en-US" dirty="0">
                <a:latin typeface="Calibri" pitchFamily="34" charset="0"/>
              </a:rPr>
              <a:t> entre </a:t>
            </a:r>
            <a:r>
              <a:rPr lang="en-US" dirty="0" err="1">
                <a:latin typeface="Calibri" pitchFamily="34" charset="0"/>
              </a:rPr>
              <a:t>actores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gubernamentales</a:t>
            </a:r>
            <a:r>
              <a:rPr lang="en-US" dirty="0">
                <a:latin typeface="Calibri" pitchFamily="34" charset="0"/>
              </a:rPr>
              <a:t> y no </a:t>
            </a:r>
            <a:r>
              <a:rPr lang="en-US" dirty="0" err="1">
                <a:latin typeface="Calibri" pitchFamily="34" charset="0"/>
              </a:rPr>
              <a:t>gubernamentales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para</a:t>
            </a:r>
            <a:r>
              <a:rPr lang="en-US" dirty="0">
                <a:latin typeface="Calibri" pitchFamily="34" charset="0"/>
              </a:rPr>
              <a:t> la </a:t>
            </a:r>
            <a:r>
              <a:rPr lang="en-US" dirty="0" err="1">
                <a:latin typeface="Calibri" pitchFamily="34" charset="0"/>
              </a:rPr>
              <a:t>puesta</a:t>
            </a:r>
            <a:r>
              <a:rPr lang="en-US" dirty="0">
                <a:latin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</a:rPr>
              <a:t>marcha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diferentes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iniciativas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públicas</a:t>
            </a:r>
            <a:endParaRPr lang="en-GB" dirty="0"/>
          </a:p>
        </p:txBody>
      </p:sp>
      <p:sp>
        <p:nvSpPr>
          <p:cNvPr id="6151" name="3 Rectángulo"/>
          <p:cNvSpPr>
            <a:spLocks noChangeArrowheads="1"/>
          </p:cNvSpPr>
          <p:nvPr/>
        </p:nvSpPr>
        <p:spPr bwMode="auto">
          <a:xfrm>
            <a:off x="647700" y="5229200"/>
            <a:ext cx="7848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Calibri" pitchFamily="34" charset="0"/>
              </a:rPr>
              <a:t>¿POR QUÉ?</a:t>
            </a:r>
          </a:p>
          <a:p>
            <a:r>
              <a:rPr lang="es-ES" dirty="0">
                <a:solidFill>
                  <a:srgbClr val="000000"/>
                </a:solidFill>
                <a:latin typeface="Calibri" pitchFamily="34" charset="0"/>
              </a:rPr>
              <a:t>Aumento de las interdependencias que implican nuevos retos de acción colectiva para atender problemas existentes y otros nuevos</a:t>
            </a:r>
          </a:p>
        </p:txBody>
      </p:sp>
      <p:sp>
        <p:nvSpPr>
          <p:cNvPr id="6152" name="2 Rectángulo"/>
          <p:cNvSpPr>
            <a:spLocks noChangeArrowheads="1"/>
          </p:cNvSpPr>
          <p:nvPr/>
        </p:nvSpPr>
        <p:spPr bwMode="auto">
          <a:xfrm>
            <a:off x="582613" y="3068960"/>
            <a:ext cx="812641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libri" pitchFamily="34" charset="0"/>
              </a:rPr>
              <a:t>¿CÓMO?</a:t>
            </a:r>
          </a:p>
          <a:p>
            <a:r>
              <a:rPr lang="es-ES" dirty="0">
                <a:latin typeface="Calibri" pitchFamily="34" charset="0"/>
              </a:rPr>
              <a:t>Principios de la ‘buena’ gobernanza </a:t>
            </a:r>
          </a:p>
          <a:p>
            <a:r>
              <a:rPr lang="es-ES" sz="1400" dirty="0">
                <a:latin typeface="Calibri" pitchFamily="34" charset="0"/>
              </a:rPr>
              <a:t>según </a:t>
            </a:r>
            <a:r>
              <a:rPr lang="es-ES" sz="1400" u="sng" dirty="0">
                <a:latin typeface="Calibri" pitchFamily="34" charset="0"/>
              </a:rPr>
              <a:t>Libro Blanco de la ‘Gobernanza Europea’</a:t>
            </a:r>
          </a:p>
          <a:p>
            <a:r>
              <a:rPr lang="es-ES" b="1" dirty="0">
                <a:latin typeface="Calibri" pitchFamily="34" charset="0"/>
              </a:rPr>
              <a:t>1.Participación y apertura</a:t>
            </a:r>
            <a:r>
              <a:rPr lang="es-ES" dirty="0">
                <a:latin typeface="Calibri" pitchFamily="34" charset="0"/>
              </a:rPr>
              <a:t>		</a:t>
            </a:r>
            <a:r>
              <a:rPr lang="es-ES" b="1" dirty="0">
                <a:latin typeface="Calibri" pitchFamily="34" charset="0"/>
              </a:rPr>
              <a:t>2.Mejores políticas, normativas y resultados</a:t>
            </a:r>
          </a:p>
          <a:p>
            <a:r>
              <a:rPr lang="es-ES" dirty="0">
                <a:latin typeface="Calibri" pitchFamily="34" charset="0"/>
              </a:rPr>
              <a:t>1.1. Apertura (transparencia) 		2.1. Responsabilidad</a:t>
            </a:r>
          </a:p>
          <a:p>
            <a:r>
              <a:rPr lang="es-ES" dirty="0">
                <a:latin typeface="Calibri" pitchFamily="34" charset="0"/>
              </a:rPr>
              <a:t>1.2. Participación			2.2. Eficacia </a:t>
            </a:r>
          </a:p>
          <a:p>
            <a:r>
              <a:rPr lang="es-ES" dirty="0">
                <a:latin typeface="Calibri" pitchFamily="34" charset="0"/>
              </a:rPr>
              <a:t>				2.3. Coherencia</a:t>
            </a:r>
          </a:p>
        </p:txBody>
      </p:sp>
    </p:spTree>
    <p:extLst>
      <p:ext uri="{BB962C8B-B14F-4D97-AF65-F5344CB8AC3E}">
        <p14:creationId xmlns:p14="http://schemas.microsoft.com/office/powerpoint/2010/main" val="87554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935038" y="1947843"/>
            <a:ext cx="29527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EL ‘IMPERATIVO DEL DESARROLLO’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003800" y="1960287"/>
            <a:ext cx="324008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b="1" dirty="0">
                <a:latin typeface="Calibri" pitchFamily="34" charset="0"/>
              </a:rPr>
              <a:t>EL ‘IMPERATIVO DE </a:t>
            </a:r>
          </a:p>
          <a:p>
            <a:pPr algn="ctr" eaLnBrk="1" hangingPunct="1"/>
            <a:r>
              <a:rPr lang="es-ES" b="1" dirty="0">
                <a:latin typeface="Calibri" pitchFamily="34" charset="0"/>
              </a:rPr>
              <a:t>LA ESCALA</a:t>
            </a:r>
            <a:r>
              <a:rPr lang="es-ES" b="1" dirty="0">
                <a:latin typeface="Abadi MT Condensed Light" pitchFamily="34" charset="0"/>
              </a:rPr>
              <a:t>’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993567" y="3111224"/>
            <a:ext cx="29527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INTERDEPENDENCIA DE RECURSOS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003800" y="3054803"/>
            <a:ext cx="324008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dirty="0">
                <a:latin typeface="Calibri" pitchFamily="34" charset="0"/>
              </a:rPr>
              <a:t>INTERDEPENDENCIA DE JURISDICCIONES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937186" y="4221088"/>
            <a:ext cx="36004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EL IMPERATIVO DE LA COLABORACIÓN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3024188" y="5142697"/>
            <a:ext cx="338455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ES" b="1" dirty="0">
                <a:latin typeface="Calibri" pitchFamily="34" charset="0"/>
              </a:rPr>
              <a:t>La existencia de un</a:t>
            </a:r>
          </a:p>
          <a:p>
            <a:pPr algn="ctr" eaLnBrk="1" hangingPunct="1">
              <a:spcBef>
                <a:spcPts val="0"/>
              </a:spcBef>
            </a:pPr>
            <a:r>
              <a:rPr lang="es-ES" b="1" dirty="0">
                <a:latin typeface="Calibri" pitchFamily="34" charset="0"/>
              </a:rPr>
              <a:t>PROBLEMA DE ACCIÓN COLECTIVA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116011" y="980728"/>
            <a:ext cx="69119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Algunos imperativos o condicionantes del gobierno del territorio</a:t>
            </a: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2411413" y="2607987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6623844" y="2607987"/>
            <a:ext cx="0" cy="4468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 flipH="1">
            <a:off x="4716463" y="3653160"/>
            <a:ext cx="1871662" cy="567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>
            <a:off x="2484438" y="3695424"/>
            <a:ext cx="2232025" cy="525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H="1">
            <a:off x="4737411" y="4890285"/>
            <a:ext cx="1959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17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1"/>
            <a:ext cx="1079351" cy="433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24683" y="6309320"/>
            <a:ext cx="802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Navarro Yáñez, C. J. 2010. “El imperativo de la </a:t>
            </a:r>
            <a:r>
              <a:rPr lang="es-ES" sz="1200" dirty="0" smtClean="0">
                <a:latin typeface="Calibri" pitchFamily="34" charset="0"/>
              </a:rPr>
              <a:t>gobernanza </a:t>
            </a:r>
            <a:r>
              <a:rPr lang="es-ES" sz="1200" dirty="0">
                <a:latin typeface="Calibri" pitchFamily="34" charset="0"/>
              </a:rPr>
              <a:t>territorial: lógicas </a:t>
            </a:r>
            <a:r>
              <a:rPr lang="es-ES" sz="1200" dirty="0" smtClean="0">
                <a:latin typeface="Calibri" pitchFamily="34" charset="0"/>
              </a:rPr>
              <a:t>en </a:t>
            </a:r>
            <a:r>
              <a:rPr lang="es-ES" sz="1200" dirty="0">
                <a:latin typeface="Calibri" pitchFamily="34" charset="0"/>
              </a:rPr>
              <a:t>la producción de la acción conjunta”, </a:t>
            </a:r>
            <a:endParaRPr lang="es-ES" sz="1200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en </a:t>
            </a:r>
            <a:r>
              <a:rPr lang="es-ES" sz="1200" dirty="0">
                <a:latin typeface="Calibri" pitchFamily="34" charset="0"/>
              </a:rPr>
              <a:t>F. </a:t>
            </a:r>
            <a:r>
              <a:rPr lang="es-ES" sz="1200" dirty="0" smtClean="0">
                <a:latin typeface="Calibri" pitchFamily="34" charset="0"/>
              </a:rPr>
              <a:t>Castillo, F. </a:t>
            </a:r>
            <a:r>
              <a:rPr lang="es-ES" sz="1200" dirty="0">
                <a:latin typeface="Calibri" pitchFamily="34" charset="0"/>
              </a:rPr>
              <a:t>(ed.): </a:t>
            </a:r>
            <a:r>
              <a:rPr lang="es-ES" sz="1200" dirty="0" smtClean="0">
                <a:latin typeface="Calibri" pitchFamily="34" charset="0"/>
              </a:rPr>
              <a:t>Gobierno </a:t>
            </a:r>
            <a:r>
              <a:rPr lang="es-ES" sz="1200" dirty="0">
                <a:latin typeface="Calibri" pitchFamily="34" charset="0"/>
              </a:rPr>
              <a:t>y </a:t>
            </a:r>
            <a:r>
              <a:rPr lang="es-ES" sz="1200" dirty="0" smtClean="0">
                <a:latin typeface="Calibri" pitchFamily="34" charset="0"/>
              </a:rPr>
              <a:t>democracia local, </a:t>
            </a:r>
            <a:r>
              <a:rPr lang="es-ES" sz="1200" dirty="0">
                <a:latin typeface="Calibri" pitchFamily="34" charset="0"/>
              </a:rPr>
              <a:t>Granada: Red UIM, </a:t>
            </a:r>
            <a:r>
              <a:rPr lang="es-ES" sz="1200" dirty="0" smtClean="0">
                <a:latin typeface="Calibri" pitchFamily="34" charset="0"/>
              </a:rPr>
              <a:t>315-328</a:t>
            </a:r>
            <a:r>
              <a:rPr lang="es-ES" sz="1200" dirty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847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76262" y="1012660"/>
            <a:ext cx="79200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El imperativo de la colaboración y la gobernanza territorial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943987" y="1762568"/>
            <a:ext cx="4895850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PROBLEMA/DILEMA DE ACCIÓN COLECTIVA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(la necesidad de coordinación o acción conjunta)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014480" y="3073002"/>
            <a:ext cx="2808287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EL DILEMA DE LA PARTICIPACIÓN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¿Por qué colaborar?, ¿por qué participar en acciones conjuntas?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730234" y="3072425"/>
            <a:ext cx="3311525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>
                <a:latin typeface="Calibri" pitchFamily="34" charset="0"/>
              </a:rPr>
              <a:t>EL DILEMA DE LA COORDINACIÓN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¿Cómo garantizar la estabilidad de los resultados esperados de la colaboración?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763713" y="5013325"/>
            <a:ext cx="554513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>
                <a:latin typeface="Calibri" pitchFamily="34" charset="0"/>
              </a:rPr>
              <a:t>Posibles soluciones:</a:t>
            </a:r>
          </a:p>
          <a:p>
            <a:pPr algn="ctr" eaLnBrk="1" hangingPunct="1"/>
            <a:r>
              <a:rPr lang="es-ES" sz="1600">
                <a:latin typeface="Calibri" pitchFamily="34" charset="0"/>
              </a:rPr>
              <a:t>‘MERCADO’ (mercado)</a:t>
            </a:r>
          </a:p>
          <a:p>
            <a:pPr algn="ctr" eaLnBrk="1" hangingPunct="1"/>
            <a:r>
              <a:rPr lang="es-ES" sz="1600">
                <a:latin typeface="Calibri" pitchFamily="34" charset="0"/>
              </a:rPr>
              <a:t>‘LEVIATAN’ (jerarquías/estado)</a:t>
            </a:r>
          </a:p>
          <a:p>
            <a:pPr algn="ctr" eaLnBrk="1" hangingPunct="1"/>
            <a:r>
              <a:rPr lang="es-ES" b="1">
                <a:latin typeface="Calibri" pitchFamily="34" charset="0"/>
              </a:rPr>
              <a:t>GOBERNANZA TERRITORIAL (redes)</a:t>
            </a:r>
            <a:endParaRPr lang="es-ES">
              <a:latin typeface="Calibri" pitchFamily="34" charset="0"/>
            </a:endParaRPr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2267742" y="2546794"/>
            <a:ext cx="1838325" cy="507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4106068" y="2546793"/>
            <a:ext cx="2194124" cy="526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2446338" y="4581127"/>
            <a:ext cx="1838325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H="1">
            <a:off x="4284662" y="4581127"/>
            <a:ext cx="1800225" cy="432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14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1"/>
            <a:ext cx="1079351" cy="433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724683" y="6309320"/>
            <a:ext cx="802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Navarro Yáñez, C. J. 2010. “El imperativo de la </a:t>
            </a:r>
            <a:r>
              <a:rPr lang="es-ES" sz="1200" dirty="0" smtClean="0">
                <a:latin typeface="Calibri" pitchFamily="34" charset="0"/>
              </a:rPr>
              <a:t>gobernanza </a:t>
            </a:r>
            <a:r>
              <a:rPr lang="es-ES" sz="1200" dirty="0">
                <a:latin typeface="Calibri" pitchFamily="34" charset="0"/>
              </a:rPr>
              <a:t>territorial: lógicas </a:t>
            </a:r>
            <a:r>
              <a:rPr lang="es-ES" sz="1200" dirty="0" smtClean="0">
                <a:latin typeface="Calibri" pitchFamily="34" charset="0"/>
              </a:rPr>
              <a:t>en </a:t>
            </a:r>
            <a:r>
              <a:rPr lang="es-ES" sz="1200" dirty="0">
                <a:latin typeface="Calibri" pitchFamily="34" charset="0"/>
              </a:rPr>
              <a:t>la producción de la acción conjunta”, </a:t>
            </a:r>
            <a:endParaRPr lang="es-ES" sz="1200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en </a:t>
            </a:r>
            <a:r>
              <a:rPr lang="es-ES" sz="1200" dirty="0">
                <a:latin typeface="Calibri" pitchFamily="34" charset="0"/>
              </a:rPr>
              <a:t>F. </a:t>
            </a:r>
            <a:r>
              <a:rPr lang="es-ES" sz="1200" dirty="0" smtClean="0">
                <a:latin typeface="Calibri" pitchFamily="34" charset="0"/>
              </a:rPr>
              <a:t>Castillo, F. </a:t>
            </a:r>
            <a:r>
              <a:rPr lang="es-ES" sz="1200" dirty="0">
                <a:latin typeface="Calibri" pitchFamily="34" charset="0"/>
              </a:rPr>
              <a:t>(ed.): </a:t>
            </a:r>
            <a:r>
              <a:rPr lang="es-ES" sz="1200" dirty="0" smtClean="0">
                <a:latin typeface="Calibri" pitchFamily="34" charset="0"/>
              </a:rPr>
              <a:t>Gobierno </a:t>
            </a:r>
            <a:r>
              <a:rPr lang="es-ES" sz="1200" dirty="0">
                <a:latin typeface="Calibri" pitchFamily="34" charset="0"/>
              </a:rPr>
              <a:t>y </a:t>
            </a:r>
            <a:r>
              <a:rPr lang="es-ES" sz="1200" dirty="0" smtClean="0">
                <a:latin typeface="Calibri" pitchFamily="34" charset="0"/>
              </a:rPr>
              <a:t>democracia local, </a:t>
            </a:r>
            <a:r>
              <a:rPr lang="es-ES" sz="1200" dirty="0">
                <a:latin typeface="Calibri" pitchFamily="34" charset="0"/>
              </a:rPr>
              <a:t>Granada: Red UIM, </a:t>
            </a:r>
            <a:r>
              <a:rPr lang="es-ES" sz="1200" dirty="0" smtClean="0">
                <a:latin typeface="Calibri" pitchFamily="34" charset="0"/>
              </a:rPr>
              <a:t>315-328</a:t>
            </a:r>
            <a:r>
              <a:rPr lang="es-ES" sz="1200" dirty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3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258887" y="930626"/>
            <a:ext cx="66262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Las reglas ‘condicionales’ de/para la colaboración</a:t>
            </a:r>
          </a:p>
        </p:txBody>
      </p:sp>
      <p:graphicFrame>
        <p:nvGraphicFramePr>
          <p:cNvPr id="136412" name="Group 2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84924"/>
              </p:ext>
            </p:extLst>
          </p:nvPr>
        </p:nvGraphicFramePr>
        <p:xfrm>
          <a:off x="250825" y="1556792"/>
          <a:ext cx="8642350" cy="4624487"/>
        </p:xfrm>
        <a:graphic>
          <a:graphicData uri="http://schemas.openxmlformats.org/drawingml/2006/table">
            <a:tbl>
              <a:tblPr/>
              <a:tblGrid>
                <a:gridCol w="1225550"/>
                <a:gridCol w="1367434"/>
                <a:gridCol w="1872654"/>
                <a:gridCol w="4176712"/>
              </a:tblGrid>
              <a:tr h="1310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‘REGLA DE ORO’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¿Colaboramos?: si, siempre que se obtengan más beneficios de la acción conjunta que mediante la acción individual. Para fines como, por ejemplo,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* ahorrar costes de producción de servicios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* dar continuidad territorial a servicios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* contar con apoyos en negociaciones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348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REGLAS ‘CONDICIONALES’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 carácter institucional: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reglas formales del sistema de interacción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Sistemas formales de gobierno territorial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clusters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‘veto-</a:t>
                      </a:r>
                      <a:r>
                        <a:rPr kumimoji="0" lang="es-ES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points</a:t>
                      </a: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’</a:t>
                      </a:r>
                      <a:endParaRPr kumimoji="0" lang="es-E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Las economías políticas locales:  mercado vs. coordinada.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 integración intergubernamental: autonomía vs. coordinación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Los procesos de ‘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parlamentarización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’: ejecutivo vs. asamblea.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 naturaleza del</a:t>
                      </a: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bien que se proveerá: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‘dominios políticos’</a:t>
                      </a:r>
                      <a:endParaRPr kumimoji="0" lang="es-E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 carácter del bien: publico vs. privado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Costes de agencia: el riesgo del ‘oportunismo’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 carácter socio-político: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actores en el sistema de interacción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s-E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número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socios/rivales potenciales y sus </a:t>
                      </a:r>
                      <a:r>
                        <a:rPr kumimoji="0" lang="es-E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recursos</a:t>
                      </a: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Los incentivos selectivos (Intereses)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8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Capacidades: movilización, canalización, demandas, implementación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Dinámicas de </a:t>
                      </a:r>
                      <a:r>
                        <a:rPr kumimoji="0" lang="es-E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cooperación y conflicto</a:t>
                      </a:r>
                      <a:endParaRPr kumimoji="0" lang="es-ES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 ‘reputación’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0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Capital: social,  gubernamental e intergubernamental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7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1"/>
            <a:ext cx="1079351" cy="433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24683" y="6309320"/>
            <a:ext cx="8025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Navarro Yáñez, C. J. 2010. “El imperativo de la </a:t>
            </a:r>
            <a:r>
              <a:rPr lang="es-ES" sz="1200" dirty="0" smtClean="0">
                <a:latin typeface="Calibri" pitchFamily="34" charset="0"/>
              </a:rPr>
              <a:t>gobernanza </a:t>
            </a:r>
            <a:r>
              <a:rPr lang="es-ES" sz="1200" dirty="0">
                <a:latin typeface="Calibri" pitchFamily="34" charset="0"/>
              </a:rPr>
              <a:t>territorial: lógicas </a:t>
            </a:r>
            <a:r>
              <a:rPr lang="es-ES" sz="1200" dirty="0" smtClean="0">
                <a:latin typeface="Calibri" pitchFamily="34" charset="0"/>
              </a:rPr>
              <a:t>en </a:t>
            </a:r>
            <a:r>
              <a:rPr lang="es-ES" sz="1200" dirty="0">
                <a:latin typeface="Calibri" pitchFamily="34" charset="0"/>
              </a:rPr>
              <a:t>la producción de la acción conjunta”, </a:t>
            </a:r>
            <a:endParaRPr lang="es-ES" sz="1200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en </a:t>
            </a:r>
            <a:r>
              <a:rPr lang="es-ES" sz="1200" dirty="0">
                <a:latin typeface="Calibri" pitchFamily="34" charset="0"/>
              </a:rPr>
              <a:t>F. </a:t>
            </a:r>
            <a:r>
              <a:rPr lang="es-ES" sz="1200" dirty="0" smtClean="0">
                <a:latin typeface="Calibri" pitchFamily="34" charset="0"/>
              </a:rPr>
              <a:t>Castillo, F. </a:t>
            </a:r>
            <a:r>
              <a:rPr lang="es-ES" sz="1200" dirty="0">
                <a:latin typeface="Calibri" pitchFamily="34" charset="0"/>
              </a:rPr>
              <a:t>(ed.): </a:t>
            </a:r>
            <a:r>
              <a:rPr lang="es-ES" sz="1200" dirty="0" smtClean="0">
                <a:latin typeface="Calibri" pitchFamily="34" charset="0"/>
              </a:rPr>
              <a:t>Gobierno </a:t>
            </a:r>
            <a:r>
              <a:rPr lang="es-ES" sz="1200" dirty="0">
                <a:latin typeface="Calibri" pitchFamily="34" charset="0"/>
              </a:rPr>
              <a:t>y </a:t>
            </a:r>
            <a:r>
              <a:rPr lang="es-ES" sz="1200" dirty="0" smtClean="0">
                <a:latin typeface="Calibri" pitchFamily="34" charset="0"/>
              </a:rPr>
              <a:t>democracia local, </a:t>
            </a:r>
            <a:r>
              <a:rPr lang="es-ES" sz="1200" dirty="0">
                <a:latin typeface="Calibri" pitchFamily="34" charset="0"/>
              </a:rPr>
              <a:t>Granada: Red UIM, </a:t>
            </a:r>
            <a:r>
              <a:rPr lang="es-ES" sz="1200" dirty="0" smtClean="0">
                <a:latin typeface="Calibri" pitchFamily="34" charset="0"/>
              </a:rPr>
              <a:t>315-328</a:t>
            </a:r>
            <a:r>
              <a:rPr lang="es-ES" sz="1200" dirty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783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547996" y="807027"/>
            <a:ext cx="60499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Las coaliciones de gobernanza</a:t>
            </a:r>
          </a:p>
          <a:p>
            <a:pPr algn="ctr">
              <a:spcBef>
                <a:spcPts val="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pautas de interacción en la sociedad política local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878013" y="1944475"/>
            <a:ext cx="191135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ES" sz="1600" b="1" dirty="0">
                <a:latin typeface="Calibri" pitchFamily="34" charset="0"/>
              </a:rPr>
              <a:t>UNIDADES GOBIERNO </a:t>
            </a:r>
            <a:r>
              <a:rPr lang="es-ES" sz="1600" b="1" dirty="0" smtClean="0">
                <a:latin typeface="Calibri" pitchFamily="34" charset="0"/>
              </a:rPr>
              <a:t>SUPRA-MUNICIPALES</a:t>
            </a:r>
          </a:p>
          <a:p>
            <a:pPr algn="ctr" eaLnBrk="1" hangingPunct="1">
              <a:spcBef>
                <a:spcPts val="0"/>
              </a:spcBef>
            </a:pPr>
            <a:r>
              <a:rPr lang="es-ES" sz="1600" b="1" dirty="0" smtClean="0">
                <a:latin typeface="Calibri" pitchFamily="34" charset="0"/>
              </a:rPr>
              <a:t>(otros municipios)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692275" y="3272950"/>
            <a:ext cx="237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sz="1600" i="1" dirty="0">
                <a:latin typeface="Calibri" pitchFamily="34" charset="0"/>
              </a:rPr>
              <a:t>ARENA (RED)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sz="1600" i="1" dirty="0">
                <a:latin typeface="Calibri" pitchFamily="34" charset="0"/>
              </a:rPr>
              <a:t>INTERGUBERNAMENTAL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687888" y="4789488"/>
            <a:ext cx="1441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i="1">
                <a:latin typeface="Calibri" pitchFamily="34" charset="0"/>
              </a:rPr>
              <a:t>ARENA (RED) CÍVICA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805613" y="4370388"/>
            <a:ext cx="2197100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ACTORES SOCIEDAD CIVIL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" sz="1600">
                <a:latin typeface="Calibri" pitchFamily="34" charset="0"/>
              </a:rPr>
              <a:t>Empresas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" sz="1600">
                <a:latin typeface="Calibri" pitchFamily="34" charset="0"/>
              </a:rPr>
              <a:t>Grupos Interés Público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s-ES" sz="1600">
                <a:latin typeface="Calibri" pitchFamily="34" charset="0"/>
              </a:rPr>
              <a:t>Ciudadanía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2078038" y="5470525"/>
            <a:ext cx="1511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200" b="1">
                <a:latin typeface="Calibri" pitchFamily="34" charset="0"/>
              </a:rPr>
              <a:t>ADMINISTRACIÓN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2170113" y="4821238"/>
            <a:ext cx="1295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200" b="1">
                <a:latin typeface="Calibri" pitchFamily="34" charset="0"/>
              </a:rPr>
              <a:t>GOBIERNO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2133600" y="4449763"/>
            <a:ext cx="1368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>
                <a:latin typeface="Calibri" pitchFamily="34" charset="0"/>
              </a:rPr>
              <a:t>MUNICIPIOS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4640263" y="6081713"/>
            <a:ext cx="17287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i="1">
                <a:latin typeface="Calibri" pitchFamily="34" charset="0"/>
              </a:rPr>
              <a:t>DIMENSIÓN HORIZONTAL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503238" y="5980113"/>
            <a:ext cx="118903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sz="1600" i="1">
                <a:latin typeface="Calibri" pitchFamily="34" charset="0"/>
              </a:rPr>
              <a:t>DIMENISÓN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sz="1600" i="1">
                <a:latin typeface="Calibri" pitchFamily="34" charset="0"/>
              </a:rPr>
              <a:t>INTERNA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107950" y="3213100"/>
            <a:ext cx="1295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sz="1600" i="1">
                <a:latin typeface="Calibri" pitchFamily="34" charset="0"/>
              </a:rPr>
              <a:t>DIMENSIÓN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sz="1600" i="1">
                <a:latin typeface="Calibri" pitchFamily="34" charset="0"/>
              </a:rPr>
              <a:t>VERTICAL</a:t>
            </a: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1846263" y="4291013"/>
            <a:ext cx="19431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6" name="Rectangle 18"/>
          <p:cNvSpPr>
            <a:spLocks noChangeArrowheads="1"/>
          </p:cNvSpPr>
          <p:nvPr/>
        </p:nvSpPr>
        <p:spPr bwMode="auto">
          <a:xfrm>
            <a:off x="2184400" y="5465763"/>
            <a:ext cx="1296988" cy="287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7" name="Rectangle 19"/>
          <p:cNvSpPr>
            <a:spLocks noChangeArrowheads="1"/>
          </p:cNvSpPr>
          <p:nvPr/>
        </p:nvSpPr>
        <p:spPr bwMode="auto">
          <a:xfrm>
            <a:off x="2246313" y="4814888"/>
            <a:ext cx="1223962" cy="287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2817813" y="5110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9" name="Oval 22"/>
          <p:cNvSpPr>
            <a:spLocks noChangeArrowheads="1"/>
          </p:cNvSpPr>
          <p:nvPr/>
        </p:nvSpPr>
        <p:spPr bwMode="auto">
          <a:xfrm>
            <a:off x="4292600" y="4724400"/>
            <a:ext cx="2232025" cy="741363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0" name="Oval 23"/>
          <p:cNvSpPr>
            <a:spLocks noChangeArrowheads="1"/>
          </p:cNvSpPr>
          <p:nvPr/>
        </p:nvSpPr>
        <p:spPr bwMode="auto">
          <a:xfrm>
            <a:off x="1649341" y="3217388"/>
            <a:ext cx="2330450" cy="720725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1" name="Rectangle 24"/>
          <p:cNvSpPr>
            <a:spLocks noChangeArrowheads="1"/>
          </p:cNvSpPr>
          <p:nvPr/>
        </p:nvSpPr>
        <p:spPr bwMode="auto">
          <a:xfrm>
            <a:off x="4567238" y="6081713"/>
            <a:ext cx="1873250" cy="585787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107950" y="3141663"/>
            <a:ext cx="1355725" cy="5762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3" name="Rectangle 26"/>
          <p:cNvSpPr>
            <a:spLocks noChangeArrowheads="1"/>
          </p:cNvSpPr>
          <p:nvPr/>
        </p:nvSpPr>
        <p:spPr bwMode="auto">
          <a:xfrm>
            <a:off x="468313" y="5899150"/>
            <a:ext cx="12239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4" name="Line 28"/>
          <p:cNvSpPr>
            <a:spLocks noChangeShapeType="1"/>
          </p:cNvSpPr>
          <p:nvPr/>
        </p:nvSpPr>
        <p:spPr bwMode="auto">
          <a:xfrm flipH="1" flipV="1">
            <a:off x="2817811" y="3933055"/>
            <a:ext cx="1" cy="3500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 flipH="1" flipV="1">
            <a:off x="2832894" y="3021693"/>
            <a:ext cx="0" cy="230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3789363" y="5083175"/>
            <a:ext cx="503237" cy="1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6524625" y="5068888"/>
            <a:ext cx="279400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8" name="Line 32"/>
          <p:cNvSpPr>
            <a:spLocks noChangeShapeType="1"/>
          </p:cNvSpPr>
          <p:nvPr/>
        </p:nvSpPr>
        <p:spPr bwMode="auto">
          <a:xfrm>
            <a:off x="755650" y="3716338"/>
            <a:ext cx="0" cy="16557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 flipV="1">
            <a:off x="755650" y="19891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0" name="Line 34"/>
          <p:cNvSpPr>
            <a:spLocks noChangeShapeType="1"/>
          </p:cNvSpPr>
          <p:nvPr/>
        </p:nvSpPr>
        <p:spPr bwMode="auto">
          <a:xfrm>
            <a:off x="2690813" y="6419850"/>
            <a:ext cx="18716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>
            <a:off x="6462713" y="6415088"/>
            <a:ext cx="172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2" name="Text Box 36"/>
          <p:cNvSpPr txBox="1">
            <a:spLocks noChangeArrowheads="1"/>
          </p:cNvSpPr>
          <p:nvPr/>
        </p:nvSpPr>
        <p:spPr bwMode="auto">
          <a:xfrm>
            <a:off x="5329238" y="2483084"/>
            <a:ext cx="2952750" cy="923925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>
                <a:solidFill>
                  <a:schemeClr val="bg2"/>
                </a:solidFill>
                <a:latin typeface="Calibri" pitchFamily="34" charset="0"/>
              </a:rPr>
              <a:t>Coaliciones de gobernanza: Una agenda</a:t>
            </a:r>
          </a:p>
          <a:p>
            <a:pPr algn="ctr" eaLnBrk="1" hangingPunct="1"/>
            <a:r>
              <a:rPr lang="es-ES">
                <a:solidFill>
                  <a:schemeClr val="bg2"/>
                </a:solidFill>
                <a:latin typeface="Calibri" pitchFamily="34" charset="0"/>
              </a:rPr>
              <a:t>Una alianza de actores</a:t>
            </a: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34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1"/>
            <a:ext cx="1079351" cy="433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4" y="1268692"/>
            <a:ext cx="7740845" cy="49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47996" y="908720"/>
            <a:ext cx="6049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Regímenes locales de bienestar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71800" y="6282420"/>
            <a:ext cx="622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Fuente: </a:t>
            </a:r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Navarro, C.J. (2014): ‘Regímenes locales de bienestar: rasgos principales y algunos  efectos’, </a:t>
            </a:r>
            <a:r>
              <a:rPr lang="es-ES" sz="1200" i="1" dirty="0" smtClean="0">
                <a:solidFill>
                  <a:srgbClr val="000000"/>
                </a:solidFill>
                <a:latin typeface="Calibri" pitchFamily="34" charset="0"/>
              </a:rPr>
              <a:t>Cuadernos de Derecho Local, 34: 216-228</a:t>
            </a:r>
            <a:endParaRPr lang="es-ES" sz="1000" dirty="0">
              <a:solidFill>
                <a:srgbClr val="333399"/>
              </a:solidFill>
              <a:latin typeface="Abadi MT Condensed Extra Bold" pitchFamily="34" charset="0"/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8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1"/>
            <a:ext cx="1079351" cy="433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23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11660" y="855117"/>
            <a:ext cx="61206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Coaliciones de gobernanza en Europa</a:t>
            </a:r>
          </a:p>
          <a:p>
            <a:pPr algn="ctr" eaLnBrk="1" hangingPunct="1">
              <a:spcBef>
                <a:spcPts val="0"/>
              </a:spcBef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El impacto de los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‘modelos de gobierno local’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11" y="1700808"/>
            <a:ext cx="40513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058340"/>
              </p:ext>
            </p:extLst>
          </p:nvPr>
        </p:nvGraphicFramePr>
        <p:xfrm>
          <a:off x="179512" y="1916832"/>
          <a:ext cx="453707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Chart" r:id="rId5" imgW="4819802" imgH="3552749" progId="Excel.Chart.8">
                  <p:embed/>
                </p:oleObj>
              </mc:Choice>
              <mc:Fallback>
                <p:oleObj name="Chart" r:id="rId5" imgW="4819802" imgH="35527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16832"/>
                        <a:ext cx="4537075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75856" y="6065877"/>
            <a:ext cx="55811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Fuente: Análisis del proyecto ‘Local </a:t>
            </a:r>
            <a:r>
              <a:rPr lang="es-ES" sz="1200" dirty="0" err="1">
                <a:solidFill>
                  <a:srgbClr val="000000"/>
                </a:solidFill>
                <a:latin typeface="Calibri" pitchFamily="34" charset="0"/>
              </a:rPr>
              <a:t>Political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" pitchFamily="34" charset="0"/>
              </a:rPr>
              <a:t>Leadership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es-ES" sz="1200" dirty="0" err="1">
                <a:solidFill>
                  <a:srgbClr val="000000"/>
                </a:solidFill>
                <a:latin typeface="Calibri" pitchFamily="34" charset="0"/>
              </a:rPr>
              <a:t>European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" pitchFamily="34" charset="0"/>
              </a:rPr>
              <a:t>Cities</a:t>
            </a: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’ (2006). 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solidFill>
                  <a:srgbClr val="000000"/>
                </a:solidFill>
                <a:latin typeface="Calibri" pitchFamily="34" charset="0"/>
              </a:rPr>
              <a:t>2603 alcaldes en 17 países (municipios 10 mil o más habitantes</a:t>
            </a:r>
            <a:r>
              <a:rPr lang="es-ES" sz="1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sz="1000" dirty="0">
              <a:solidFill>
                <a:srgbClr val="333399"/>
              </a:solidFill>
              <a:latin typeface="Abadi MT Condensed Extra Bold" pitchFamily="34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219700" y="2133600"/>
            <a:ext cx="720725" cy="3095625"/>
          </a:xfrm>
          <a:prstGeom prst="ellipse">
            <a:avLst/>
          </a:prstGeom>
          <a:noFill/>
          <a:ln w="9525" algn="ctr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2376488" cy="226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 descr="NE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946275"/>
            <a:ext cx="2087562" cy="198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 descr="NET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4365625"/>
            <a:ext cx="2239963" cy="249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NET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924175"/>
            <a:ext cx="2376488" cy="231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484313"/>
            <a:ext cx="28082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100" b="1">
                <a:solidFill>
                  <a:schemeClr val="bg2"/>
                </a:solidFill>
                <a:latin typeface="Abadi MT Condensed Light" pitchFamily="34" charset="0"/>
              </a:rPr>
              <a:t>La remodelación del Centro de la Ciudad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64250" y="857250"/>
            <a:ext cx="275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372225" y="1557338"/>
            <a:ext cx="23034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>
                <a:solidFill>
                  <a:schemeClr val="bg2"/>
                </a:solidFill>
                <a:latin typeface="Abadi MT Condensed Light" pitchFamily="34" charset="0"/>
              </a:rPr>
              <a:t>La localización de viviendas sociales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516688" y="4149725"/>
            <a:ext cx="24495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>
                <a:solidFill>
                  <a:schemeClr val="bg2"/>
                </a:solidFill>
                <a:latin typeface="Abadi MT Condensed Light" pitchFamily="34" charset="0"/>
              </a:rPr>
              <a:t>El Plan Municipal de Servicios Sociales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419475" y="2420938"/>
            <a:ext cx="25209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>
                <a:solidFill>
                  <a:schemeClr val="bg2"/>
                </a:solidFill>
                <a:latin typeface="Abadi MT Condensed Light" pitchFamily="34" charset="0"/>
              </a:rPr>
              <a:t>La regulación de la Participación Ciudadana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2195513" y="2133600"/>
            <a:ext cx="6127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>
                <a:latin typeface="Calibri" pitchFamily="34" charset="0"/>
              </a:rPr>
              <a:t>3,81%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8243888" y="2276475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>
                <a:latin typeface="Calibri" pitchFamily="34" charset="0"/>
              </a:rPr>
              <a:t>0,63%</a:t>
            </a:r>
          </a:p>
        </p:txBody>
      </p:sp>
      <p:pic>
        <p:nvPicPr>
          <p:cNvPr id="12301" name="Picture 15" descr="NET3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2939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684213" y="4292600"/>
            <a:ext cx="12239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100" b="1">
                <a:solidFill>
                  <a:schemeClr val="bg2"/>
                </a:solidFill>
                <a:latin typeface="Abadi MT Condensed Light" pitchFamily="34" charset="0"/>
              </a:rPr>
              <a:t>Desarrollo Turístico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2051050" y="4724400"/>
            <a:ext cx="50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>
                <a:latin typeface="Calibri" pitchFamily="34" charset="0"/>
              </a:rPr>
              <a:t>3,02%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8243888" y="4365625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>
                <a:latin typeface="Calibri" pitchFamily="34" charset="0"/>
              </a:rPr>
              <a:t>3,65</a:t>
            </a:r>
            <a:r>
              <a:rPr lang="es-ES" sz="1000" b="1">
                <a:latin typeface="Abadi MT Condensed Light" pitchFamily="34" charset="0"/>
              </a:rPr>
              <a:t>%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5508625" y="2781300"/>
            <a:ext cx="50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000" b="1">
                <a:latin typeface="Calibri" pitchFamily="34" charset="0"/>
              </a:rPr>
              <a:t>2,94%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2051051" y="877579"/>
            <a:ext cx="48974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Redes de gobernanza en municipios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2916238" y="6308725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2628106" y="6358329"/>
            <a:ext cx="4103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200" b="1" dirty="0">
                <a:solidFill>
                  <a:srgbClr val="000000"/>
                </a:solidFill>
                <a:latin typeface="Calibri" pitchFamily="34" charset="0"/>
              </a:rPr>
              <a:t>Estudio ‘Gobernanza y redes políticas en ciudades andaluzas’ (CSPL, 2006)</a:t>
            </a: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6227763" y="476250"/>
            <a:ext cx="24812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Centro de Sociología y Políticas Locales</a:t>
            </a:r>
          </a:p>
          <a:p>
            <a:pPr algn="r">
              <a:defRPr/>
            </a:pPr>
            <a:r>
              <a:rPr lang="es-ES" sz="1050" b="1" dirty="0">
                <a:solidFill>
                  <a:srgbClr val="0000A4"/>
                </a:solidFill>
                <a:latin typeface="Calibri" pitchFamily="34" charset="0"/>
              </a:rPr>
              <a:t>Prof. Clemente J. Navarro</a:t>
            </a:r>
          </a:p>
          <a:p>
            <a:pPr>
              <a:defRPr/>
            </a:pPr>
            <a:endParaRPr lang="es-ES" sz="105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dirty="0">
              <a:latin typeface="Abadi MT Condensed Light" pitchFamily="34" charset="0"/>
            </a:endParaRPr>
          </a:p>
          <a:p>
            <a:pPr>
              <a:defRPr/>
            </a:pPr>
            <a:endParaRPr lang="es-ES" dirty="0">
              <a:latin typeface="Abadi MT Condensed Light" pitchFamily="34" charset="0"/>
            </a:endParaRPr>
          </a:p>
        </p:txBody>
      </p:sp>
      <p:pic>
        <p:nvPicPr>
          <p:cNvPr id="22" name="Picture 2" descr="marcahorizontal"/>
          <p:cNvPicPr>
            <a:picLocks noGrp="1" noChangeAspect="1" noChangeArrowheads="1"/>
          </p:cNvPicPr>
          <p:nvPr>
            <p:ph type="title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1007343" cy="40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1693</Words>
  <Application>Microsoft Office PowerPoint</Application>
  <PresentationFormat>Presentación en pantalla (4:3)</PresentationFormat>
  <Paragraphs>370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Abadi MT Condensed Extra Bold</vt:lpstr>
      <vt:lpstr>Abadi MT Condensed Light</vt:lpstr>
      <vt:lpstr>Arial</vt:lpstr>
      <vt:lpstr>Arial Black</vt:lpstr>
      <vt:lpstr>Bookman Old Style</vt:lpstr>
      <vt:lpstr>Calibri</vt:lpstr>
      <vt:lpstr>Franklin Gothic Demi</vt:lpstr>
      <vt:lpstr>Times New Roman</vt:lpstr>
      <vt:lpstr>Wingdings</vt:lpstr>
      <vt:lpstr>Pixel</vt:lpstr>
      <vt:lpstr>Chart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CLEMENTE NAVARRO</dc:creator>
  <cp:lastModifiedBy>Esther Aranda</cp:lastModifiedBy>
  <cp:revision>67</cp:revision>
  <cp:lastPrinted>2015-11-04T16:54:07Z</cp:lastPrinted>
  <dcterms:created xsi:type="dcterms:W3CDTF">2006-10-26T21:57:18Z</dcterms:created>
  <dcterms:modified xsi:type="dcterms:W3CDTF">2015-11-05T09:35:39Z</dcterms:modified>
</cp:coreProperties>
</file>